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0" r:id="rId3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84" r:id="rId25"/>
    <p:sldId id="385" r:id="rId26"/>
    <p:sldId id="387" r:id="rId27"/>
    <p:sldId id="388" r:id="rId28"/>
    <p:sldId id="389" r:id="rId29"/>
    <p:sldId id="390" r:id="rId30"/>
    <p:sldId id="391" r:id="rId31"/>
    <p:sldId id="418" r:id="rId32"/>
    <p:sldId id="420" r:id="rId33"/>
    <p:sldId id="422" r:id="rId34"/>
    <p:sldId id="447" r:id="rId35"/>
    <p:sldId id="441" r:id="rId36"/>
    <p:sldId id="442" r:id="rId37"/>
    <p:sldId id="443" r:id="rId38"/>
    <p:sldId id="444" r:id="rId39"/>
    <p:sldId id="445" r:id="rId40"/>
    <p:sldId id="425" r:id="rId41"/>
    <p:sldId id="426" r:id="rId42"/>
    <p:sldId id="427" r:id="rId43"/>
    <p:sldId id="448" r:id="rId44"/>
    <p:sldId id="449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8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9" r:id="rId67"/>
    <p:sldId id="480" r:id="rId68"/>
    <p:sldId id="481" r:id="rId69"/>
    <p:sldId id="482" r:id="rId70"/>
    <p:sldId id="483" r:id="rId71"/>
    <p:sldId id="484" r:id="rId72"/>
    <p:sldId id="485" r:id="rId73"/>
    <p:sldId id="486" r:id="rId74"/>
    <p:sldId id="487" r:id="rId75"/>
    <p:sldId id="488" r:id="rId76"/>
    <p:sldId id="489" r:id="rId77"/>
    <p:sldId id="490" r:id="rId7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FFCCFF"/>
    <a:srgbClr val="FFFFCC"/>
    <a:srgbClr val="FF9999"/>
    <a:srgbClr val="FFFF00"/>
    <a:srgbClr val="00FFFF"/>
    <a:srgbClr val="FF330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92" autoAdjust="0"/>
  </p:normalViewPr>
  <p:slideViewPr>
    <p:cSldViewPr>
      <p:cViewPr varScale="1">
        <p:scale>
          <a:sx n="72" d="100"/>
          <a:sy n="72" d="100"/>
        </p:scale>
        <p:origin x="-17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6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5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7" Type="http://schemas.openxmlformats.org/officeDocument/2006/relationships/image" Target="../media/image51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3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7" Type="http://schemas.openxmlformats.org/officeDocument/2006/relationships/image" Target="../media/image59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7" Type="http://schemas.openxmlformats.org/officeDocument/2006/relationships/image" Target="../media/image67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74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87.wmf"/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8.wmf"/><Relationship Id="rId4" Type="http://schemas.openxmlformats.org/officeDocument/2006/relationships/image" Target="../media/image127.wmf"/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1051E-8A44-4265-BA0C-BB5BF4463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5C0D3-9E89-4E1A-AF5A-8CF2AF9D4F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5C0D3-9E89-4E1A-AF5A-8CF2AF9D4F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67B88-2518-4661-9E3D-4D6350D510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5C0D3-9E89-4E1A-AF5A-8CF2AF9D4F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jpeg"/><Relationship Id="rId16" Type="http://schemas.openxmlformats.org/officeDocument/2006/relationships/image" Target="../media/image3.jpeg"/><Relationship Id="rId15" Type="http://schemas.openxmlformats.org/officeDocument/2006/relationships/image" Target="../media/image2.jpeg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1" descr="K1.jp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6597650"/>
            <a:ext cx="5254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图片 12" descr="K2.jp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6597650"/>
            <a:ext cx="525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图片 13" descr="K3.jpg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6597650"/>
            <a:ext cx="5254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7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Relationship Id="rId3" Type="http://schemas.openxmlformats.org/officeDocument/2006/relationships/oleObject" Target="../embeddings/Document1.doc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0" Type="http://schemas.openxmlformats.org/officeDocument/2006/relationships/vmlDrawing" Target="../drawings/vmlDrawing12.vml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1" Type="http://schemas.openxmlformats.org/officeDocument/2006/relationships/oleObject" Target="../embeddings/Document2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oleObject" Target="../embeddings/oleObject24.bin"/><Relationship Id="rId7" Type="http://schemas.openxmlformats.org/officeDocument/2006/relationships/tags" Target="../tags/tag3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3.bin"/><Relationship Id="rId4" Type="http://schemas.openxmlformats.org/officeDocument/2006/relationships/tags" Target="../tags/tag2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2.bin"/><Relationship Id="rId19" Type="http://schemas.openxmlformats.org/officeDocument/2006/relationships/vmlDrawing" Target="../drawings/vmlDrawing14.v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6.wmf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15" Type="http://schemas.openxmlformats.org/officeDocument/2006/relationships/oleObject" Target="../embeddings/oleObject32.bin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31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56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4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53.wmf"/><Relationship Id="rId18" Type="http://schemas.openxmlformats.org/officeDocument/2006/relationships/vmlDrawing" Target="../drawings/vmlDrawing1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0.wmf"/><Relationship Id="rId15" Type="http://schemas.openxmlformats.org/officeDocument/2006/relationships/oleObject" Target="../embeddings/oleObject40.bin"/><Relationship Id="rId14" Type="http://schemas.openxmlformats.org/officeDocument/2006/relationships/image" Target="../media/image59.w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58.w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57.wmf"/><Relationship Id="rId1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64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2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61.wmf"/><Relationship Id="rId18" Type="http://schemas.openxmlformats.org/officeDocument/2006/relationships/vmlDrawing" Target="../drawings/vmlDrawing17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8.wmf"/><Relationship Id="rId15" Type="http://schemas.openxmlformats.org/officeDocument/2006/relationships/oleObject" Target="../embeddings/oleObject48.bin"/><Relationship Id="rId14" Type="http://schemas.openxmlformats.org/officeDocument/2006/relationships/image" Target="../media/image67.wmf"/><Relationship Id="rId13" Type="http://schemas.openxmlformats.org/officeDocument/2006/relationships/oleObject" Target="../embeddings/oleObject47.bin"/><Relationship Id="rId12" Type="http://schemas.openxmlformats.org/officeDocument/2006/relationships/image" Target="../media/image66.wmf"/><Relationship Id="rId11" Type="http://schemas.openxmlformats.org/officeDocument/2006/relationships/oleObject" Target="../embeddings/oleObject46.bin"/><Relationship Id="rId10" Type="http://schemas.openxmlformats.org/officeDocument/2006/relationships/image" Target="../media/image65.wmf"/><Relationship Id="rId1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61.wmf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4.wmf"/><Relationship Id="rId13" Type="http://schemas.openxmlformats.org/officeDocument/2006/relationships/oleObject" Target="../embeddings/oleObject55.bin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54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4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7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57.bin"/><Relationship Id="rId20" Type="http://schemas.openxmlformats.org/officeDocument/2006/relationships/vmlDrawing" Target="../drawings/vmlDrawing19.vml"/><Relationship Id="rId2" Type="http://schemas.openxmlformats.org/officeDocument/2006/relationships/image" Target="../media/image75.wmf"/><Relationship Id="rId19" Type="http://schemas.openxmlformats.org/officeDocument/2006/relationships/slideLayout" Target="../slideLayouts/slideLayout13.xml"/><Relationship Id="rId18" Type="http://schemas.openxmlformats.org/officeDocument/2006/relationships/image" Target="../media/image83.wmf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82.w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5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7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5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84.wmf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65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88.wmf"/><Relationship Id="rId1" Type="http://schemas.openxmlformats.org/officeDocument/2006/relationships/oleObject" Target="../embeddings/oleObject6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90.wmf"/><Relationship Id="rId1" Type="http://schemas.openxmlformats.org/officeDocument/2006/relationships/oleObject" Target="../embeddings/oleObject7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93.wmf"/><Relationship Id="rId1" Type="http://schemas.openxmlformats.org/officeDocument/2006/relationships/oleObject" Target="../embeddings/oleObject74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7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96.wmf"/><Relationship Id="rId1" Type="http://schemas.openxmlformats.org/officeDocument/2006/relationships/oleObject" Target="../embeddings/oleObject77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0.wmf"/><Relationship Id="rId7" Type="http://schemas.openxmlformats.org/officeDocument/2006/relationships/oleObject" Target="../embeddings/oleObject82.bin"/><Relationship Id="rId6" Type="http://schemas.openxmlformats.org/officeDocument/2006/relationships/image" Target="../media/image99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98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90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7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1.emf"/><Relationship Id="rId1" Type="http://schemas.openxmlformats.org/officeDocument/2006/relationships/image" Target="../media/image102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emf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emf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2.png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8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emf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image" Target="../media/image127.w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5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24.wmf"/><Relationship Id="rId13" Type="http://schemas.openxmlformats.org/officeDocument/2006/relationships/vmlDrawing" Target="../drawings/vmlDrawing2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3.emf"/><Relationship Id="rId10" Type="http://schemas.openxmlformats.org/officeDocument/2006/relationships/image" Target="../media/image128.wmf"/><Relationship Id="rId1" Type="http://schemas.openxmlformats.org/officeDocument/2006/relationships/oleObject" Target="../embeddings/oleObject84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8.wmf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1" Type="http://schemas.openxmlformats.org/officeDocument/2006/relationships/image" Target="../media/image129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6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0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019538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46" y="476672"/>
            <a:ext cx="927110" cy="98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411571" y="620688"/>
            <a:ext cx="55626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微分方程模型</a:t>
            </a:r>
            <a:endParaRPr lang="en-US" altLang="zh-CN" sz="4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544" y="2175886"/>
            <a:ext cx="8122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描述</a:t>
            </a:r>
            <a:r>
              <a:rPr lang="zh-CN" altLang="zh-CN" sz="2800" b="1" dirty="0" smtClean="0"/>
              <a:t>随时间连续变化物体或过程</a:t>
            </a:r>
            <a:r>
              <a:rPr lang="zh-CN" altLang="en-US" sz="2800" b="1" dirty="0" smtClean="0"/>
              <a:t>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动态变化</a:t>
            </a:r>
            <a:r>
              <a:rPr lang="zh-CN" altLang="zh-CN" sz="2800" b="1" dirty="0" smtClean="0"/>
              <a:t>规律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4" name="矩形 13"/>
          <p:cNvSpPr/>
          <p:nvPr/>
        </p:nvSpPr>
        <p:spPr>
          <a:xfrm>
            <a:off x="467544" y="1556792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800" b="1" dirty="0" smtClean="0">
                <a:solidFill>
                  <a:srgbClr val="FF0000"/>
                </a:solidFill>
              </a:rPr>
              <a:t>微分方程</a:t>
            </a:r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含自变量</a:t>
            </a:r>
            <a:r>
              <a:rPr lang="zh-CN" altLang="en-US" sz="2800" b="1" dirty="0"/>
              <a:t>、</a:t>
            </a:r>
            <a:r>
              <a:rPr lang="zh-CN" altLang="zh-CN" sz="2800" b="1" dirty="0" smtClean="0"/>
              <a:t>未知函数及其导数的方程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467544" y="2780928"/>
            <a:ext cx="8064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采用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机理分析</a:t>
            </a:r>
            <a:r>
              <a:rPr lang="zh-CN" altLang="zh-CN" sz="2800" b="1" dirty="0" smtClean="0"/>
              <a:t>方法</a:t>
            </a:r>
            <a:r>
              <a:rPr lang="zh-CN" altLang="en-US" sz="2800" b="1" dirty="0" smtClean="0"/>
              <a:t>或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类比</a:t>
            </a:r>
            <a:r>
              <a:rPr lang="zh-CN" altLang="en-US" sz="2800" b="1" dirty="0">
                <a:solidFill>
                  <a:srgbClr val="FF0000"/>
                </a:solidFill>
              </a:rPr>
              <a:t>法</a:t>
            </a:r>
            <a:r>
              <a:rPr lang="zh-CN" altLang="en-US" sz="2800" b="1" dirty="0"/>
              <a:t>建立</a:t>
            </a:r>
            <a:r>
              <a:rPr lang="zh-CN" altLang="en-US" sz="2800" b="1" dirty="0" smtClean="0"/>
              <a:t>微分方程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555013" y="3356992"/>
            <a:ext cx="5025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物理领域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工程技术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/>
              <a:t>科学研究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5551788" y="3386562"/>
            <a:ext cx="352839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牛顿定律</a:t>
            </a:r>
            <a:r>
              <a:rPr lang="en-US" altLang="zh-CN" sz="2800" b="1" dirty="0" smtClean="0"/>
              <a:t>    </a:t>
            </a:r>
            <a:r>
              <a:rPr lang="zh-CN" altLang="zh-CN" sz="2800" b="1" dirty="0" smtClean="0"/>
              <a:t>电路原理</a:t>
            </a:r>
            <a:endParaRPr lang="zh-CN" altLang="en-US" sz="2800" b="1" dirty="0"/>
          </a:p>
        </p:txBody>
      </p:sp>
      <p:sp>
        <p:nvSpPr>
          <p:cNvPr id="18" name="矩形 17"/>
          <p:cNvSpPr/>
          <p:nvPr/>
        </p:nvSpPr>
        <p:spPr>
          <a:xfrm>
            <a:off x="528475" y="5246623"/>
            <a:ext cx="4968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非物理领域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人口</a:t>
            </a:r>
            <a:r>
              <a:rPr lang="en-US" altLang="zh-CN" sz="2800" b="1" dirty="0" smtClean="0"/>
              <a:t>,</a:t>
            </a:r>
            <a:r>
              <a:rPr lang="zh-CN" altLang="zh-CN" sz="2800" b="1" dirty="0" smtClean="0"/>
              <a:t>经济</a:t>
            </a:r>
            <a:r>
              <a:rPr lang="en-US" altLang="zh-CN" sz="2800" b="1" dirty="0" smtClean="0"/>
              <a:t>,</a:t>
            </a:r>
            <a:r>
              <a:rPr lang="zh-CN" altLang="zh-CN" sz="2800" b="1" dirty="0" smtClean="0"/>
              <a:t>生态等</a:t>
            </a:r>
            <a:endParaRPr lang="zh-CN" altLang="en-US" sz="2800" b="1" dirty="0"/>
          </a:p>
        </p:txBody>
      </p:sp>
      <p:sp>
        <p:nvSpPr>
          <p:cNvPr id="19" name="矩形 18"/>
          <p:cNvSpPr/>
          <p:nvPr/>
        </p:nvSpPr>
        <p:spPr>
          <a:xfrm>
            <a:off x="5551788" y="5261983"/>
            <a:ext cx="3124668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特</a:t>
            </a:r>
            <a:r>
              <a:rPr lang="zh-CN" altLang="en-US" sz="2800" b="1" dirty="0"/>
              <a:t>定</a:t>
            </a:r>
            <a:r>
              <a:rPr lang="zh-CN" altLang="zh-CN" sz="2800" b="1" dirty="0" smtClean="0"/>
              <a:t>的</a:t>
            </a:r>
            <a:r>
              <a:rPr lang="zh-CN" altLang="en-US" sz="2800" b="1" dirty="0" smtClean="0"/>
              <a:t>内在规律</a:t>
            </a:r>
            <a:endParaRPr lang="zh-CN" altLang="en-US" sz="2800" b="1" dirty="0"/>
          </a:p>
        </p:txBody>
      </p:sp>
      <p:sp>
        <p:nvSpPr>
          <p:cNvPr id="20" name="矩形 19"/>
          <p:cNvSpPr/>
          <p:nvPr/>
        </p:nvSpPr>
        <p:spPr>
          <a:xfrm>
            <a:off x="834293" y="3987641"/>
            <a:ext cx="7410115" cy="116955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2800" b="1" dirty="0" smtClean="0"/>
              <a:t>例</a:t>
            </a:r>
            <a:r>
              <a:rPr lang="en-US" altLang="zh-CN" sz="2800" b="1" dirty="0" smtClean="0"/>
              <a:t>. </a:t>
            </a:r>
            <a:r>
              <a:rPr lang="zh-CN" altLang="zh-CN" sz="2800" b="1" dirty="0" smtClean="0"/>
              <a:t>火箭</a:t>
            </a:r>
            <a:r>
              <a:rPr lang="zh-CN" altLang="zh-CN" sz="2800" b="1" dirty="0"/>
              <a:t>发射</a:t>
            </a:r>
            <a:r>
              <a:rPr lang="en-US" altLang="zh-CN" sz="2800" b="1" dirty="0" smtClean="0"/>
              <a:t>——</a:t>
            </a:r>
            <a:r>
              <a:rPr lang="zh-CN" altLang="en-US" sz="2800" b="1" dirty="0" smtClean="0"/>
              <a:t>由</a:t>
            </a:r>
            <a:r>
              <a:rPr lang="zh-CN" altLang="zh-CN" sz="2800" b="1" dirty="0" smtClean="0"/>
              <a:t>燃料燃烧推力</a:t>
            </a:r>
            <a:r>
              <a:rPr lang="zh-CN" altLang="en-US" sz="2800" b="1" dirty="0" smtClean="0"/>
              <a:t>发射</a:t>
            </a:r>
            <a:r>
              <a:rPr lang="zh-CN" altLang="zh-CN" sz="2800" b="1" dirty="0" smtClean="0"/>
              <a:t>的</a:t>
            </a:r>
            <a:r>
              <a:rPr lang="zh-CN" altLang="zh-CN" sz="2800" b="1" dirty="0"/>
              <a:t>火箭</a:t>
            </a:r>
            <a:r>
              <a:rPr lang="zh-CN" altLang="zh-CN" sz="2800" b="1" dirty="0" smtClean="0"/>
              <a:t>加速度、速度</a:t>
            </a:r>
            <a:r>
              <a:rPr lang="zh-CN" altLang="en-US" sz="2800" b="1" dirty="0" smtClean="0"/>
              <a:t>、</a:t>
            </a:r>
            <a:r>
              <a:rPr lang="zh-CN" altLang="zh-CN" sz="2800" b="1" dirty="0" smtClean="0"/>
              <a:t>高度的微分方程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681924" y="5805264"/>
            <a:ext cx="810051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例</a:t>
            </a:r>
            <a:r>
              <a:rPr lang="en-US" altLang="zh-CN" sz="2800" b="1" dirty="0" smtClean="0"/>
              <a:t>.  </a:t>
            </a:r>
            <a:r>
              <a:rPr lang="zh-CN" altLang="zh-CN" sz="2800" b="1" dirty="0" smtClean="0"/>
              <a:t>人口预测</a:t>
            </a:r>
            <a:r>
              <a:rPr lang="en-US" altLang="zh-CN" sz="2800" b="1" dirty="0" smtClean="0"/>
              <a:t>——</a:t>
            </a:r>
            <a:r>
              <a:rPr lang="zh-CN" altLang="zh-CN" sz="2800" b="1" dirty="0" smtClean="0"/>
              <a:t>含人口数量及增长率的微分方程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395536" y="1484784"/>
            <a:ext cx="5328592" cy="2322113"/>
            <a:chOff x="1940" y="11747"/>
            <a:chExt cx="8060" cy="2780"/>
          </a:xfrm>
        </p:grpSpPr>
        <p:pic>
          <p:nvPicPr>
            <p:cNvPr id="11469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" y="11787"/>
              <a:ext cx="4120" cy="2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" y="11747"/>
              <a:ext cx="3940" cy="2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46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56792"/>
            <a:ext cx="2887216" cy="22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755576" y="764704"/>
            <a:ext cx="7007046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5. </a:t>
            </a:r>
            <a:r>
              <a:rPr lang="zh-CN" altLang="zh-CN" sz="2800" b="1" dirty="0" smtClean="0"/>
              <a:t>美国人口</a:t>
            </a:r>
            <a:r>
              <a:rPr lang="zh-CN" altLang="en-US" sz="2800" b="1" dirty="0" smtClean="0"/>
              <a:t>用</a:t>
            </a:r>
            <a:r>
              <a:rPr lang="zh-CN" altLang="zh-CN" sz="2800" b="1" dirty="0" smtClean="0"/>
              <a:t>指数增长</a:t>
            </a:r>
            <a:r>
              <a:rPr lang="zh-CN" altLang="zh-CN" sz="2800" b="1" dirty="0"/>
              <a:t>模型</a:t>
            </a:r>
            <a:r>
              <a:rPr lang="zh-CN" altLang="zh-CN" sz="2800" b="1" dirty="0" smtClean="0"/>
              <a:t>计算</a:t>
            </a:r>
            <a:r>
              <a:rPr lang="zh-CN" altLang="en-US" sz="2800" b="1" dirty="0" smtClean="0"/>
              <a:t>结果</a:t>
            </a:r>
            <a:r>
              <a:rPr lang="zh-CN" altLang="zh-CN" sz="2800" b="1" dirty="0" smtClean="0"/>
              <a:t>的</a:t>
            </a:r>
            <a:r>
              <a:rPr lang="zh-CN" altLang="en-US" sz="2800" b="1" dirty="0" smtClean="0"/>
              <a:t>比较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5992574" y="3789040"/>
            <a:ext cx="23503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b="1" dirty="0"/>
              <a:t>改进的</a:t>
            </a:r>
            <a:r>
              <a:rPr lang="zh-CN" altLang="zh-CN" b="1" dirty="0" smtClean="0"/>
              <a:t>指数模型</a:t>
            </a:r>
            <a:endParaRPr lang="zh-CN" altLang="zh-CN" b="1" dirty="0"/>
          </a:p>
        </p:txBody>
      </p:sp>
      <p:sp>
        <p:nvSpPr>
          <p:cNvPr id="11" name="矩形 10"/>
          <p:cNvSpPr/>
          <p:nvPr/>
        </p:nvSpPr>
        <p:spPr>
          <a:xfrm>
            <a:off x="3084476" y="3789040"/>
            <a:ext cx="25555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b="1" dirty="0" smtClean="0"/>
              <a:t>指数模型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方法二</a:t>
            </a:r>
            <a:r>
              <a:rPr lang="en-US" altLang="zh-CN" b="1" dirty="0" smtClean="0"/>
              <a:t>)</a:t>
            </a:r>
            <a:endParaRPr lang="zh-CN" altLang="zh-CN" b="1" dirty="0"/>
          </a:p>
        </p:txBody>
      </p:sp>
      <p:sp>
        <p:nvSpPr>
          <p:cNvPr id="12" name="矩形 11"/>
          <p:cNvSpPr/>
          <p:nvPr/>
        </p:nvSpPr>
        <p:spPr>
          <a:xfrm>
            <a:off x="395536" y="3789040"/>
            <a:ext cx="25555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b="1" dirty="0" smtClean="0"/>
              <a:t>指数模型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方法一</a:t>
            </a:r>
            <a:r>
              <a:rPr lang="en-US" altLang="zh-CN" b="1" dirty="0" smtClean="0"/>
              <a:t>)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599560" y="5244727"/>
            <a:ext cx="759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200</a:t>
            </a:r>
            <a:r>
              <a:rPr lang="zh-CN" altLang="zh-CN" sz="2800" b="1" dirty="0" smtClean="0"/>
              <a:t>多年时间内假设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增长率为常数</a:t>
            </a:r>
            <a:r>
              <a:rPr lang="zh-CN" altLang="zh-CN" sz="2800" b="1" dirty="0" smtClean="0"/>
              <a:t>违背实际情况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8" name="矩形 7"/>
          <p:cNvSpPr/>
          <p:nvPr/>
        </p:nvSpPr>
        <p:spPr>
          <a:xfrm>
            <a:off x="631305" y="4500442"/>
            <a:ext cx="798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/>
              <a:t>用</a:t>
            </a:r>
            <a:r>
              <a:rPr lang="zh-CN" altLang="zh-CN" sz="2800" b="1" dirty="0" smtClean="0"/>
              <a:t>指数模型</a:t>
            </a:r>
            <a:r>
              <a:rPr lang="zh-CN" altLang="zh-CN" sz="2800" b="1" dirty="0"/>
              <a:t>计算的美国人口</a:t>
            </a:r>
            <a:r>
              <a:rPr lang="zh-CN" altLang="zh-CN" sz="2800" b="1" dirty="0">
                <a:solidFill>
                  <a:srgbClr val="FF0000"/>
                </a:solidFill>
              </a:rPr>
              <a:t>与实际数据相差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很大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8042275" y="476250"/>
          <a:ext cx="7969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4" name="Clip" r:id="rId1" imgW="3848100" imgH="5478780" progId="MS_ClipArt_Gallery.2">
                  <p:embed/>
                </p:oleObj>
              </mc:Choice>
              <mc:Fallback>
                <p:oleObj name="Clip" r:id="rId1" imgW="3848100" imgH="5478780" progId="MS_ClipArt_Gallery.2">
                  <p:embed/>
                  <p:pic>
                    <p:nvPicPr>
                      <p:cNvPr id="0" name="图片 747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2275" y="476250"/>
                        <a:ext cx="7969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228600" y="1371600"/>
            <a:ext cx="77279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与</a:t>
            </a:r>
            <a:r>
              <a:rPr lang="en-US" altLang="zh-CN" sz="2800" b="1" dirty="0">
                <a:solidFill>
                  <a:srgbClr val="FF0000"/>
                </a:solidFill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</a:rPr>
              <a:t>世纪以前</a:t>
            </a:r>
            <a:r>
              <a:rPr lang="zh-CN" altLang="en-US" sz="2800" b="1" dirty="0"/>
              <a:t>欧洲一些地区人口统计数据吻合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228600" y="1988840"/>
            <a:ext cx="7543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适用于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世纪后迁往</a:t>
            </a:r>
            <a:r>
              <a:rPr lang="zh-CN" altLang="en-US" sz="2800" b="1" dirty="0">
                <a:solidFill>
                  <a:srgbClr val="FF0000"/>
                </a:solidFill>
              </a:rPr>
              <a:t>加拿大</a:t>
            </a:r>
            <a:r>
              <a:rPr lang="zh-CN" altLang="en-US" sz="2800" b="1" dirty="0"/>
              <a:t>的欧洲移民后代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179512" y="3200400"/>
            <a:ext cx="7467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可用</a:t>
            </a:r>
            <a:r>
              <a:rPr lang="zh-CN" altLang="en-US" sz="2800" b="1" dirty="0"/>
              <a:t>于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短期</a:t>
            </a:r>
            <a:r>
              <a:rPr lang="zh-CN" altLang="en-US" sz="2800" b="1" dirty="0" smtClean="0"/>
              <a:t>而不能用于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较长期的</a:t>
            </a:r>
            <a:r>
              <a:rPr lang="zh-CN" altLang="en-US" sz="2800" b="1" dirty="0" smtClean="0"/>
              <a:t>人口预测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251520" y="2564904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r>
              <a:rPr lang="en-US" altLang="zh-CN" sz="2800" b="1" dirty="0">
                <a:latin typeface="+mj-lt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+mj-lt"/>
                <a:ea typeface="楷体_GB2312" pitchFamily="49" charset="-122"/>
              </a:rPr>
              <a:t>不符合</a:t>
            </a:r>
            <a:r>
              <a:rPr lang="en-US" altLang="zh-CN" sz="2800" b="1" dirty="0">
                <a:latin typeface="+mj-lt"/>
                <a:ea typeface="楷体_GB2312" pitchFamily="49" charset="-122"/>
              </a:rPr>
              <a:t>19</a:t>
            </a:r>
            <a:r>
              <a:rPr lang="zh-CN" altLang="en-US" sz="2800" b="1" dirty="0">
                <a:latin typeface="+mj-lt"/>
                <a:ea typeface="楷体_GB2312" pitchFamily="49" charset="-122"/>
              </a:rPr>
              <a:t>世纪后</a:t>
            </a:r>
            <a:r>
              <a:rPr lang="zh-CN" altLang="en-US" sz="2800" b="1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多数地区</a:t>
            </a:r>
            <a:r>
              <a:rPr lang="zh-CN" altLang="en-US" sz="2800" b="1" dirty="0">
                <a:latin typeface="+mj-lt"/>
                <a:ea typeface="楷体_GB2312" pitchFamily="49" charset="-122"/>
              </a:rPr>
              <a:t>人口增长规律</a:t>
            </a:r>
            <a:r>
              <a:rPr lang="en-US" altLang="zh-CN" sz="2800" b="1" dirty="0">
                <a:latin typeface="+mj-lt"/>
                <a:ea typeface="楷体_GB2312" pitchFamily="49" charset="-122"/>
              </a:rPr>
              <a:t>.</a:t>
            </a:r>
            <a:endParaRPr lang="en-US" altLang="zh-CN" sz="2800" b="1" dirty="0">
              <a:latin typeface="+mj-lt"/>
              <a:ea typeface="楷体_GB2312" pitchFamily="49" charset="-122"/>
            </a:endParaRPr>
          </a:p>
        </p:txBody>
      </p:sp>
      <p:sp>
        <p:nvSpPr>
          <p:cNvPr id="45066" name="AutoShape 10"/>
          <p:cNvSpPr>
            <a:spLocks noChangeArrowheads="1"/>
          </p:cNvSpPr>
          <p:nvPr/>
        </p:nvSpPr>
        <p:spPr bwMode="auto">
          <a:xfrm>
            <a:off x="3708400" y="5673725"/>
            <a:ext cx="381000" cy="228600"/>
          </a:xfrm>
          <a:prstGeom prst="notchedRightArrow">
            <a:avLst>
              <a:gd name="adj1" fmla="val 50000"/>
              <a:gd name="adj2" fmla="val 4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94632" y="692696"/>
            <a:ext cx="5341663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 smtClean="0">
                <a:solidFill>
                  <a:srgbClr val="000000"/>
                </a:solidFill>
                <a:ea typeface="楷体_GB2312" pitchFamily="49" charset="-122"/>
              </a:rPr>
              <a:t>6.  </a:t>
            </a:r>
            <a:r>
              <a:rPr lang="zh-CN" altLang="en-US" sz="2800" b="1" dirty="0" smtClean="0">
                <a:solidFill>
                  <a:srgbClr val="000000"/>
                </a:solidFill>
                <a:ea typeface="楷体_GB2312" pitchFamily="49" charset="-122"/>
              </a:rPr>
              <a:t>指数增长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模型的应用及局限性</a:t>
            </a:r>
            <a:endParaRPr lang="zh-CN" altLang="en-US" sz="2800" b="1" dirty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79511" y="4115544"/>
            <a:ext cx="88914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改进</a:t>
            </a:r>
            <a:r>
              <a:rPr lang="zh-CN" altLang="zh-CN" sz="2800" b="1" dirty="0"/>
              <a:t>的指数模型</a:t>
            </a:r>
            <a:r>
              <a:rPr lang="zh-CN" altLang="en-US" sz="2800" b="1" dirty="0"/>
              <a:t>计算</a:t>
            </a:r>
            <a:r>
              <a:rPr lang="zh-CN" altLang="zh-CN" sz="2800" b="1" dirty="0"/>
              <a:t>结果有所</a:t>
            </a:r>
            <a:r>
              <a:rPr lang="zh-CN" altLang="zh-CN" sz="2800" b="1" dirty="0" smtClean="0"/>
              <a:t>改善</a:t>
            </a:r>
            <a:r>
              <a:rPr lang="en-US" altLang="zh-CN" sz="2800" b="1" dirty="0" smtClean="0"/>
              <a:t>,  </a:t>
            </a:r>
            <a:r>
              <a:rPr lang="zh-CN" altLang="zh-CN" sz="2800" b="1" dirty="0" smtClean="0"/>
              <a:t>但</a:t>
            </a:r>
            <a:r>
              <a:rPr lang="zh-CN" altLang="zh-CN" sz="2800" b="1" dirty="0"/>
              <a:t>它</a:t>
            </a:r>
            <a:r>
              <a:rPr lang="zh-CN" altLang="en-US" sz="2800" b="1" dirty="0"/>
              <a:t>未</a:t>
            </a:r>
            <a:r>
              <a:rPr lang="zh-CN" altLang="zh-CN" sz="2800" b="1" dirty="0" smtClean="0"/>
              <a:t>反映增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长率下降</a:t>
            </a:r>
            <a:r>
              <a:rPr lang="zh-CN" altLang="en-US" sz="2800" b="1" dirty="0" smtClean="0"/>
              <a:t>的机理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/>
              <a:t>函数</a:t>
            </a:r>
            <a:r>
              <a:rPr lang="zh-CN" altLang="zh-CN" sz="2800" b="1" dirty="0"/>
              <a:t>形式也不</a:t>
            </a:r>
            <a:r>
              <a:rPr lang="zh-CN" altLang="en-US" sz="2800" b="1" dirty="0"/>
              <a:t>易</a:t>
            </a:r>
            <a:r>
              <a:rPr lang="zh-CN" altLang="zh-CN" sz="2800" b="1" dirty="0" smtClean="0"/>
              <a:t>确定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不便</a:t>
            </a:r>
            <a:r>
              <a:rPr lang="zh-CN" altLang="en-US" sz="2800" b="1" dirty="0">
                <a:solidFill>
                  <a:srgbClr val="FF0000"/>
                </a:solidFill>
              </a:rPr>
              <a:t>于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应用</a:t>
            </a:r>
            <a:r>
              <a:rPr lang="en-US" altLang="zh-CN" sz="2800" b="1" dirty="0" smtClean="0"/>
              <a:t>.</a:t>
            </a:r>
            <a:endParaRPr lang="en-US" altLang="zh-CN" sz="2800" b="1" dirty="0"/>
          </a:p>
        </p:txBody>
      </p:sp>
      <p:sp>
        <p:nvSpPr>
          <p:cNvPr id="6" name="矩形 5"/>
          <p:cNvSpPr/>
          <p:nvPr/>
        </p:nvSpPr>
        <p:spPr>
          <a:xfrm>
            <a:off x="412774" y="5229200"/>
            <a:ext cx="842493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人口增长率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下降的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机理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修改假设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建立新模型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 autoUpdateAnimBg="0"/>
      <p:bldP spid="118789" grpId="0" autoUpdateAnimBg="0"/>
      <p:bldP spid="118790" grpId="0" autoUpdateAnimBg="0"/>
      <p:bldP spid="118791" grpId="0" autoUpdateAnimBg="0"/>
      <p:bldP spid="17" grpId="0" autoUpdateAnimBg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499649" y="577316"/>
            <a:ext cx="3940586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en-US" altLang="zh-CN" sz="3200" b="1" dirty="0" smtClean="0">
                <a:latin typeface="+mj-lt"/>
                <a:ea typeface="隶书" panose="02010509060101010101" pitchFamily="49" charset="-122"/>
              </a:rPr>
              <a:t>logistic </a:t>
            </a:r>
            <a:r>
              <a:rPr lang="zh-CN" altLang="en-US" sz="3200" b="1" dirty="0" smtClean="0">
                <a:latin typeface="+mj-lt"/>
                <a:ea typeface="隶书" panose="02010509060101010101" pitchFamily="49" charset="-122"/>
              </a:rPr>
              <a:t>模型</a:t>
            </a:r>
            <a:endParaRPr lang="zh-CN" altLang="en-US" sz="3200" b="1" dirty="0"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860" y="1196752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1. </a:t>
            </a:r>
            <a:r>
              <a:rPr lang="zh-CN" altLang="zh-CN" sz="2800" b="1" dirty="0" smtClean="0"/>
              <a:t>模型建立</a:t>
            </a:r>
            <a:endParaRPr lang="zh-CN" altLang="en-US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28" y="1700808"/>
            <a:ext cx="792088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2800" b="1" dirty="0"/>
              <a:t>人口增长到一定数量</a:t>
            </a:r>
            <a:r>
              <a:rPr lang="zh-CN" altLang="en-US" sz="2800" b="1" dirty="0" smtClean="0"/>
              <a:t>后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增长率</a:t>
            </a:r>
            <a:r>
              <a:rPr lang="zh-CN" altLang="en-US" sz="2800" b="1" dirty="0">
                <a:solidFill>
                  <a:srgbClr val="FF0000"/>
                </a:solidFill>
              </a:rPr>
              <a:t>下降</a:t>
            </a:r>
            <a:r>
              <a:rPr lang="zh-CN" altLang="en-US" sz="2800" b="1" dirty="0"/>
              <a:t>的</a:t>
            </a:r>
            <a:r>
              <a:rPr lang="zh-CN" altLang="en-US" sz="2800" b="1" dirty="0" smtClean="0"/>
              <a:t>原因</a:t>
            </a:r>
            <a:r>
              <a:rPr lang="en-US" altLang="zh-CN" sz="2800" b="1" dirty="0"/>
              <a:t>——</a:t>
            </a:r>
            <a:endParaRPr lang="zh-CN" altLang="en-US" sz="2800" b="1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152" y="2348880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sz="2800" b="1" dirty="0"/>
              <a:t>资源、环境等因素对人口增长的</a:t>
            </a:r>
            <a:r>
              <a:rPr lang="zh-CN" altLang="en-US" sz="2800" b="1" dirty="0">
                <a:solidFill>
                  <a:srgbClr val="FF0000"/>
                </a:solidFill>
              </a:rPr>
              <a:t>阻滞作用</a:t>
            </a:r>
            <a:r>
              <a:rPr lang="en-US" altLang="zh-CN" sz="2800" b="1" dirty="0"/>
              <a:t>,</a:t>
            </a:r>
            <a:endParaRPr lang="en-US" altLang="zh-CN" sz="2800" b="1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7544" y="2924944"/>
            <a:ext cx="5650568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b="1" dirty="0"/>
              <a:t>且阻滞作用随</a:t>
            </a:r>
            <a:r>
              <a:rPr lang="zh-CN" altLang="en-US" sz="2800" b="1" dirty="0" smtClean="0"/>
              <a:t>人口增加</a:t>
            </a:r>
            <a:r>
              <a:rPr lang="zh-CN" altLang="en-US" sz="2800" b="1" dirty="0"/>
              <a:t>而</a:t>
            </a:r>
            <a:r>
              <a:rPr lang="zh-CN" altLang="en-US" sz="2800" b="1" dirty="0">
                <a:solidFill>
                  <a:srgbClr val="FF0000"/>
                </a:solidFill>
              </a:rPr>
              <a:t>变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大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395536" y="3717032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简单</a:t>
            </a:r>
            <a:r>
              <a:rPr lang="zh-CN" altLang="en-US" sz="2800" b="1" dirty="0"/>
              <a:t>、</a:t>
            </a:r>
            <a:r>
              <a:rPr lang="zh-CN" altLang="zh-CN" sz="2800" b="1" dirty="0" smtClean="0"/>
              <a:t>便于</a:t>
            </a:r>
            <a:r>
              <a:rPr lang="zh-CN" altLang="zh-CN" sz="2800" b="1" dirty="0"/>
              <a:t>应用的</a:t>
            </a:r>
            <a:r>
              <a:rPr lang="zh-CN" altLang="zh-CN" sz="2800" b="1" dirty="0" smtClean="0"/>
              <a:t>线性函数</a:t>
            </a:r>
            <a:endParaRPr lang="zh-CN" altLang="en-US" sz="28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868144" y="2960663"/>
            <a:ext cx="2445556" cy="685800"/>
            <a:chOff x="6034756" y="3270815"/>
            <a:chExt cx="2445556" cy="685800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6118112" y="3270815"/>
              <a:ext cx="236220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2800" b="1" i="1" dirty="0"/>
                <a:t>r</a:t>
              </a:r>
              <a:r>
                <a:rPr lang="zh-CN" altLang="zh-CN" sz="2800" b="1" dirty="0"/>
                <a:t>是</a:t>
              </a:r>
              <a:r>
                <a:rPr lang="en-US" altLang="zh-CN" sz="2800" b="1" i="1" dirty="0"/>
                <a:t>x</a:t>
              </a:r>
              <a:r>
                <a:rPr lang="zh-CN" altLang="en-US" sz="2800" b="1" dirty="0"/>
                <a:t>的减函数</a:t>
              </a:r>
              <a:endParaRPr lang="zh-CN" altLang="en-US" sz="2800" b="1" dirty="0"/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6034756" y="3429000"/>
              <a:ext cx="121420" cy="419472"/>
            </a:xfrm>
            <a:prstGeom prst="right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292080" y="3759989"/>
          <a:ext cx="2021950" cy="48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9" name="公式" r:id="rId1" imgW="825500" imgH="203200" progId="Equation.3">
                  <p:embed/>
                </p:oleObj>
              </mc:Choice>
              <mc:Fallback>
                <p:oleObj name="公式" r:id="rId1" imgW="825500" imgH="203200" progId="Equation.3">
                  <p:embed/>
                  <p:pic>
                    <p:nvPicPr>
                      <p:cNvPr id="0" name="图片 758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759989"/>
                        <a:ext cx="2021950" cy="48805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7452320" y="3717032"/>
            <a:ext cx="1788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/>
              <a:t>系数</a:t>
            </a:r>
            <a:r>
              <a:rPr lang="en-US" altLang="zh-CN" sz="2800" b="1" i="1" dirty="0" err="1" smtClean="0"/>
              <a:t>a,b</a:t>
            </a:r>
            <a:r>
              <a:rPr lang="en-US" altLang="zh-CN" sz="2800" b="1" i="1" dirty="0" smtClean="0"/>
              <a:t> </a:t>
            </a:r>
            <a:r>
              <a:rPr lang="zh-CN" altLang="en-US" sz="2800" b="1" dirty="0" smtClean="0"/>
              <a:t>？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467544" y="4494667"/>
            <a:ext cx="6984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内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禀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固有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增长率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 </a:t>
            </a:r>
            <a:r>
              <a:rPr lang="en-US" altLang="zh-CN" sz="2800" b="1" i="1" dirty="0" smtClean="0"/>
              <a:t>~</a:t>
            </a:r>
            <a:r>
              <a:rPr lang="zh-CN" altLang="zh-CN" sz="2800" b="1" dirty="0"/>
              <a:t>理论上</a:t>
            </a:r>
            <a:r>
              <a:rPr lang="en-US" altLang="zh-CN" sz="2800" b="1" i="1" dirty="0" smtClean="0"/>
              <a:t>x </a:t>
            </a:r>
            <a:r>
              <a:rPr lang="en-US" altLang="zh-CN" sz="2800" b="1" dirty="0"/>
              <a:t>= </a:t>
            </a:r>
            <a:r>
              <a:rPr lang="en-US" altLang="zh-CN" sz="2800" b="1" dirty="0" smtClean="0"/>
              <a:t>0</a:t>
            </a:r>
            <a:r>
              <a:rPr lang="zh-CN" altLang="en-US" sz="2800" b="1" dirty="0" smtClean="0"/>
              <a:t>时</a:t>
            </a:r>
            <a:r>
              <a:rPr lang="zh-CN" altLang="zh-CN" sz="2800" b="1" dirty="0" smtClean="0"/>
              <a:t>的增长率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467544" y="5209221"/>
            <a:ext cx="70567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dirty="0">
                <a:solidFill>
                  <a:srgbClr val="FF0000"/>
                </a:solidFill>
              </a:rPr>
              <a:t>人口容量</a:t>
            </a:r>
            <a:r>
              <a:rPr lang="en-US" altLang="zh-CN" sz="2800" b="1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2800" b="1" i="1" baseline="-250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800" b="1" i="1" dirty="0" smtClean="0"/>
              <a:t>~</a:t>
            </a:r>
            <a:r>
              <a:rPr lang="zh-CN" altLang="zh-CN" sz="2800" b="1" dirty="0" smtClean="0"/>
              <a:t>资源</a:t>
            </a:r>
            <a:r>
              <a:rPr lang="zh-CN" altLang="zh-CN" sz="2800" b="1" dirty="0"/>
              <a:t>和</a:t>
            </a:r>
            <a:r>
              <a:rPr lang="zh-CN" altLang="zh-CN" sz="2800" b="1" dirty="0" smtClean="0"/>
              <a:t>环境</a:t>
            </a:r>
            <a:r>
              <a:rPr lang="zh-CN" altLang="en-US" sz="2800" b="1" dirty="0"/>
              <a:t>对</a:t>
            </a:r>
            <a:r>
              <a:rPr lang="zh-CN" altLang="zh-CN" sz="2800" b="1" dirty="0" smtClean="0"/>
              <a:t>人口</a:t>
            </a:r>
            <a:r>
              <a:rPr lang="zh-CN" altLang="en-US" sz="2800" b="1" dirty="0" smtClean="0"/>
              <a:t>的</a:t>
            </a:r>
            <a:r>
              <a:rPr lang="zh-CN" altLang="zh-CN" sz="2800" b="1" dirty="0" smtClean="0"/>
              <a:t>最大容量</a:t>
            </a:r>
            <a:r>
              <a:rPr lang="en-US" altLang="zh-CN" sz="2800" b="1" dirty="0" smtClean="0"/>
              <a:t>.</a:t>
            </a:r>
            <a:endParaRPr lang="zh-CN" altLang="zh-CN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7546924" y="4494667"/>
            <a:ext cx="1235452" cy="523220"/>
            <a:chOff x="7546924" y="4494667"/>
            <a:chExt cx="1235452" cy="523220"/>
          </a:xfrm>
        </p:grpSpPr>
        <p:sp>
          <p:nvSpPr>
            <p:cNvPr id="19" name="矩形 18"/>
            <p:cNvSpPr/>
            <p:nvPr/>
          </p:nvSpPr>
          <p:spPr>
            <a:xfrm>
              <a:off x="7607054" y="4494667"/>
              <a:ext cx="11753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i="1" dirty="0"/>
                <a:t>r</a:t>
              </a:r>
              <a:r>
                <a:rPr lang="en-US" altLang="zh-CN" sz="2800" dirty="0"/>
                <a:t>(0</a:t>
              </a:r>
              <a:r>
                <a:rPr lang="en-US" altLang="zh-CN" sz="2800" dirty="0" smtClean="0"/>
                <a:t>)=</a:t>
              </a:r>
              <a:r>
                <a:rPr lang="en-US" altLang="zh-CN" sz="2800" i="1" dirty="0" smtClean="0"/>
                <a:t> r</a:t>
              </a:r>
              <a:endParaRPr lang="zh-CN" altLang="en-US" sz="2800" dirty="0"/>
            </a:p>
          </p:txBody>
        </p:sp>
        <p:sp>
          <p:nvSpPr>
            <p:cNvPr id="24" name="AutoShape 14"/>
            <p:cNvSpPr>
              <a:spLocks noChangeArrowheads="1"/>
            </p:cNvSpPr>
            <p:nvPr/>
          </p:nvSpPr>
          <p:spPr bwMode="auto">
            <a:xfrm>
              <a:off x="7546924" y="4581128"/>
              <a:ext cx="121420" cy="419472"/>
            </a:xfrm>
            <a:prstGeom prst="right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23097" y="5239998"/>
            <a:ext cx="1297375" cy="461665"/>
            <a:chOff x="7523097" y="5239998"/>
            <a:chExt cx="1297375" cy="461665"/>
          </a:xfrm>
        </p:grpSpPr>
        <p:sp>
          <p:nvSpPr>
            <p:cNvPr id="23" name="矩形 22"/>
            <p:cNvSpPr/>
            <p:nvPr/>
          </p:nvSpPr>
          <p:spPr>
            <a:xfrm>
              <a:off x="7622708" y="5239998"/>
              <a:ext cx="1197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/>
                <a:t>r</a:t>
              </a:r>
              <a:r>
                <a:rPr lang="en-US" altLang="zh-CN" dirty="0" smtClean="0"/>
                <a:t>(</a:t>
              </a:r>
              <a:r>
                <a:rPr lang="en-US" altLang="zh-CN" i="1" dirty="0" err="1" smtClean="0"/>
                <a:t>x</a:t>
              </a:r>
              <a:r>
                <a:rPr lang="en-US" altLang="zh-CN" i="1" baseline="-25000" dirty="0" err="1" smtClean="0"/>
                <a:t>m</a:t>
              </a:r>
              <a:r>
                <a:rPr lang="en-US" altLang="zh-CN" dirty="0" smtClean="0"/>
                <a:t>)=</a:t>
              </a:r>
              <a:r>
                <a:rPr lang="en-US" altLang="zh-CN" i="1" dirty="0" smtClean="0"/>
                <a:t> </a:t>
              </a:r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25" name="AutoShape 14"/>
            <p:cNvSpPr>
              <a:spLocks noChangeArrowheads="1"/>
            </p:cNvSpPr>
            <p:nvPr/>
          </p:nvSpPr>
          <p:spPr bwMode="auto">
            <a:xfrm>
              <a:off x="7523097" y="5282191"/>
              <a:ext cx="121420" cy="419472"/>
            </a:xfrm>
            <a:prstGeom prst="right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utoUpdateAnimBg="0"/>
      <p:bldP spid="6" grpId="0" autoUpdateAnimBg="0"/>
      <p:bldP spid="7" grpId="0" autoUpdateAnimBg="0"/>
      <p:bldP spid="11" grpId="0"/>
      <p:bldP spid="16" grpId="0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95536" y="727530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1. </a:t>
            </a:r>
            <a:r>
              <a:rPr lang="zh-CN" altLang="zh-CN" sz="2800" b="1" dirty="0" smtClean="0"/>
              <a:t>模型建立</a:t>
            </a:r>
            <a:endParaRPr lang="zh-CN" altLang="en-US" sz="2800" dirty="0"/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411759" y="761800"/>
            <a:ext cx="2382373" cy="1012170"/>
            <a:chOff x="2411759" y="761800"/>
            <a:chExt cx="2382373" cy="1012170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2484755" y="761800"/>
            <a:ext cx="2020888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2" name="公式" r:id="rId1" imgW="825500" imgH="203200" progId="Equation.3">
                    <p:embed/>
                  </p:oleObj>
                </mc:Choice>
                <mc:Fallback>
                  <p:oleObj name="公式" r:id="rId1" imgW="825500" imgH="203200" progId="Equation.3">
                    <p:embed/>
                    <p:pic>
                      <p:nvPicPr>
                        <p:cNvPr id="0" name="图片 768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755" y="761800"/>
                          <a:ext cx="2020888" cy="48895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2411759" y="1250750"/>
              <a:ext cx="2382373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800" i="1" dirty="0"/>
                <a:t>r</a:t>
              </a:r>
              <a:r>
                <a:rPr lang="en-US" altLang="zh-CN" sz="2800" dirty="0"/>
                <a:t>(0</a:t>
              </a:r>
              <a:r>
                <a:rPr lang="en-US" altLang="zh-CN" sz="2800" dirty="0" smtClean="0"/>
                <a:t>)=</a:t>
              </a:r>
              <a:r>
                <a:rPr lang="en-US" altLang="zh-CN" sz="2800" i="1" dirty="0" smtClean="0"/>
                <a:t>r</a:t>
              </a:r>
              <a:r>
                <a:rPr lang="en-US" altLang="zh-CN" sz="2800" dirty="0" smtClean="0"/>
                <a:t>, </a:t>
              </a:r>
              <a:r>
                <a:rPr lang="en-US" altLang="zh-CN" sz="2800" i="1" dirty="0" smtClean="0"/>
                <a:t>r</a:t>
              </a:r>
              <a:r>
                <a:rPr lang="en-US" altLang="zh-CN" sz="2800" dirty="0" smtClean="0"/>
                <a:t>(</a:t>
              </a:r>
              <a:r>
                <a:rPr lang="en-US" altLang="zh-CN" sz="2800" i="1" dirty="0" err="1" smtClean="0"/>
                <a:t>x</a:t>
              </a:r>
              <a:r>
                <a:rPr lang="en-US" altLang="zh-CN" sz="2800" i="1" baseline="-25000" dirty="0" err="1" smtClean="0"/>
                <a:t>m</a:t>
              </a:r>
              <a:r>
                <a:rPr lang="en-US" altLang="zh-CN" sz="2800" dirty="0" smtClean="0"/>
                <a:t>)=0 </a:t>
              </a:r>
              <a:endParaRPr lang="zh-CN" altLang="en-US" sz="28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60032" y="764704"/>
            <a:ext cx="1622432" cy="1008112"/>
            <a:chOff x="4860032" y="764704"/>
            <a:chExt cx="1622432" cy="1008112"/>
          </a:xfrm>
        </p:grpSpPr>
        <p:sp>
          <p:nvSpPr>
            <p:cNvPr id="28" name="矩形 27"/>
            <p:cNvSpPr/>
            <p:nvPr/>
          </p:nvSpPr>
          <p:spPr>
            <a:xfrm>
              <a:off x="4968196" y="764704"/>
              <a:ext cx="8883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i="1" dirty="0" smtClean="0"/>
                <a:t>a </a:t>
              </a:r>
              <a:r>
                <a:rPr lang="en-US" altLang="zh-CN" sz="2800" dirty="0" smtClean="0"/>
                <a:t>= </a:t>
              </a:r>
              <a:r>
                <a:rPr lang="en-US" altLang="zh-CN" sz="2800" i="1" dirty="0" smtClean="0"/>
                <a:t>r</a:t>
              </a:r>
              <a:endParaRPr lang="zh-CN" altLang="en-US" sz="28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932040" y="1249596"/>
              <a:ext cx="15504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i="1" dirty="0" smtClean="0"/>
                <a:t>b </a:t>
              </a:r>
              <a:r>
                <a:rPr lang="en-US" altLang="zh-CN" sz="2800" dirty="0" smtClean="0"/>
                <a:t>= </a:t>
              </a:r>
              <a:r>
                <a:rPr lang="en-US" altLang="zh-CN" sz="2800" dirty="0" smtClean="0">
                  <a:sym typeface="Symbol" panose="05050102010706020507"/>
                </a:rPr>
                <a:t></a:t>
              </a:r>
              <a:r>
                <a:rPr lang="en-US" altLang="zh-CN" sz="2800" i="1" dirty="0" smtClean="0"/>
                <a:t>r</a:t>
              </a:r>
              <a:r>
                <a:rPr lang="en-US" altLang="zh-CN" sz="2800" dirty="0" smtClean="0"/>
                <a:t>/</a:t>
              </a:r>
              <a:r>
                <a:rPr lang="en-US" altLang="zh-CN" sz="2800" i="1" dirty="0" err="1" smtClean="0"/>
                <a:t>x</a:t>
              </a:r>
              <a:r>
                <a:rPr lang="en-US" altLang="zh-CN" sz="2800" i="1" baseline="-25000" dirty="0" err="1" smtClean="0"/>
                <a:t>m</a:t>
              </a:r>
              <a:endParaRPr lang="zh-CN" altLang="en-US" sz="2800" dirty="0"/>
            </a:p>
          </p:txBody>
        </p:sp>
        <p:sp>
          <p:nvSpPr>
            <p:cNvPr id="30" name="AutoShape 14"/>
            <p:cNvSpPr>
              <a:spLocks noChangeArrowheads="1"/>
            </p:cNvSpPr>
            <p:nvPr/>
          </p:nvSpPr>
          <p:spPr bwMode="auto">
            <a:xfrm>
              <a:off x="4860032" y="1078188"/>
              <a:ext cx="121420" cy="419472"/>
            </a:xfrm>
            <a:prstGeom prst="right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78772" y="908720"/>
            <a:ext cx="2846848" cy="530684"/>
            <a:chOff x="6178772" y="908720"/>
            <a:chExt cx="2846848" cy="530684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6372200" y="908720"/>
            <a:ext cx="2653420" cy="530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3" name="公式" r:id="rId3" imgW="1143000" imgH="228600" progId="Equation.3">
                    <p:embed/>
                  </p:oleObj>
                </mc:Choice>
                <mc:Fallback>
                  <p:oleObj name="公式" r:id="rId3" imgW="1143000" imgH="228600" progId="Equation.3">
                    <p:embed/>
                    <p:pic>
                      <p:nvPicPr>
                        <p:cNvPr id="0" name="图片 768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2200" y="908720"/>
                          <a:ext cx="2653420" cy="530684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AutoShape 14"/>
            <p:cNvSpPr>
              <a:spLocks noChangeArrowheads="1"/>
            </p:cNvSpPr>
            <p:nvPr/>
          </p:nvSpPr>
          <p:spPr bwMode="auto">
            <a:xfrm>
              <a:off x="6178772" y="980728"/>
              <a:ext cx="121420" cy="419472"/>
            </a:xfrm>
            <a:prstGeom prst="right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51011" y="2095183"/>
                <a:ext cx="1312603" cy="7935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/>
                        </a:rPr>
                        <m:t>𝑟𝑥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11" y="2095183"/>
                <a:ext cx="1312603" cy="793551"/>
              </a:xfrm>
              <a:prstGeom prst="rect">
                <a:avLst/>
              </a:prstGeom>
              <a:blipFill rotWithShape="1">
                <a:blip r:embed="rId5"/>
                <a:stretch>
                  <a:fillRect l="-32" t="-40" r="3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2561885" y="2080699"/>
            <a:ext cx="1879794" cy="793551"/>
            <a:chOff x="2561885" y="1916832"/>
            <a:chExt cx="1879794" cy="793551"/>
          </a:xfrm>
        </p:grpSpPr>
        <p:sp>
          <p:nvSpPr>
            <p:cNvPr id="34" name="右箭头 33"/>
            <p:cNvSpPr/>
            <p:nvPr/>
          </p:nvSpPr>
          <p:spPr bwMode="auto">
            <a:xfrm>
              <a:off x="2561885" y="2085775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矩形 36"/>
                <p:cNvSpPr/>
                <p:nvPr/>
              </p:nvSpPr>
              <p:spPr>
                <a:xfrm>
                  <a:off x="2699792" y="1916832"/>
                  <a:ext cx="1741887" cy="7935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i="1" smtClean="0"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/>
                          </a:rPr>
                          <m:t>𝑥</m:t>
                        </m:r>
                      </m:oMath>
                    </m:oMathPara>
                  </a14:m>
                  <a:endParaRPr lang="zh-CN" altLang="zh-CN" dirty="0"/>
                </a:p>
              </p:txBody>
            </p:sp>
          </mc:Choice>
          <mc:Fallback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1916832"/>
                  <a:ext cx="1741887" cy="793551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4794133" y="2008691"/>
            <a:ext cx="3985423" cy="916253"/>
            <a:chOff x="4794133" y="1844824"/>
            <a:chExt cx="3985423" cy="916253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053460" y="1844824"/>
            <a:ext cx="3726096" cy="916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4" name="公式" r:id="rId7" imgW="1739900" imgH="431800" progId="Equation.3">
                    <p:embed/>
                  </p:oleObj>
                </mc:Choice>
                <mc:Fallback>
                  <p:oleObj name="公式" r:id="rId7" imgW="1739900" imgH="431800" progId="Equation.3">
                    <p:embed/>
                    <p:pic>
                      <p:nvPicPr>
                        <p:cNvPr id="0" name="图片 768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3460" y="1844824"/>
                          <a:ext cx="3726096" cy="91625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右箭头 37"/>
            <p:cNvSpPr/>
            <p:nvPr/>
          </p:nvSpPr>
          <p:spPr bwMode="auto">
            <a:xfrm>
              <a:off x="4794133" y="208027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480854" y="3121804"/>
            <a:ext cx="5473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(1</a:t>
            </a:r>
            <a:r>
              <a:rPr lang="en-US" altLang="zh-CN" sz="2800" b="1" dirty="0"/>
              <a:t>-</a:t>
            </a:r>
            <a:r>
              <a:rPr lang="en-US" altLang="zh-CN" sz="2800" b="1" i="1" dirty="0" smtClean="0"/>
              <a:t>x</a:t>
            </a:r>
            <a:r>
              <a:rPr lang="en-US" altLang="zh-CN" sz="2800" b="1" dirty="0" smtClean="0"/>
              <a:t>/</a:t>
            </a:r>
            <a:r>
              <a:rPr lang="en-US" altLang="zh-CN" sz="2800" b="1" i="1" dirty="0" err="1" smtClean="0"/>
              <a:t>x</a:t>
            </a:r>
            <a:r>
              <a:rPr lang="en-US" altLang="zh-CN" sz="2800" b="1" i="1" baseline="-25000" dirty="0" err="1" smtClean="0"/>
              <a:t>m</a:t>
            </a:r>
            <a:r>
              <a:rPr lang="en-US" altLang="zh-CN" sz="2800" b="1" dirty="0" smtClean="0"/>
              <a:t>)~</a:t>
            </a:r>
            <a:r>
              <a:rPr lang="zh-CN" altLang="zh-CN" sz="2800" b="1" dirty="0" smtClean="0"/>
              <a:t>资源</a:t>
            </a:r>
            <a:r>
              <a:rPr lang="zh-CN" altLang="zh-CN" sz="2800" b="1" dirty="0"/>
              <a:t>和</a:t>
            </a:r>
            <a:r>
              <a:rPr lang="zh-CN" altLang="zh-CN" sz="2800" b="1" dirty="0" smtClean="0"/>
              <a:t>环境阻滞人口增长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467544" y="3121804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err="1"/>
              <a:t>rx</a:t>
            </a:r>
            <a:r>
              <a:rPr lang="en-US" altLang="zh-CN" sz="2800" b="1" dirty="0"/>
              <a:t>~</a:t>
            </a:r>
            <a:r>
              <a:rPr lang="zh-CN" altLang="zh-CN" sz="2800" b="1" dirty="0"/>
              <a:t>人口</a:t>
            </a:r>
            <a:r>
              <a:rPr lang="zh-CN" altLang="zh-CN" sz="2800" b="1" dirty="0" smtClean="0"/>
              <a:t>自身增长</a:t>
            </a:r>
            <a:endParaRPr lang="zh-CN" altLang="en-US" sz="2800" b="1" dirty="0"/>
          </a:p>
        </p:txBody>
      </p:sp>
      <p:grpSp>
        <p:nvGrpSpPr>
          <p:cNvPr id="42" name="Group 47"/>
          <p:cNvGrpSpPr/>
          <p:nvPr/>
        </p:nvGrpSpPr>
        <p:grpSpPr bwMode="auto">
          <a:xfrm>
            <a:off x="364170" y="3932112"/>
            <a:ext cx="3798887" cy="2089150"/>
            <a:chOff x="295" y="1434"/>
            <a:chExt cx="2393" cy="1316"/>
          </a:xfrm>
        </p:grpSpPr>
        <p:sp>
          <p:nvSpPr>
            <p:cNvPr id="43" name="Rectangle 8"/>
            <p:cNvSpPr>
              <a:spLocks noChangeArrowheads="1"/>
            </p:cNvSpPr>
            <p:nvPr/>
          </p:nvSpPr>
          <p:spPr bwMode="auto">
            <a:xfrm>
              <a:off x="295" y="1434"/>
              <a:ext cx="528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/>
                <a:t>d</a:t>
              </a:r>
              <a:r>
                <a:rPr lang="en-US" altLang="zh-CN" sz="2000" b="1" i="1"/>
                <a:t>x</a:t>
              </a:r>
              <a:r>
                <a:rPr lang="en-US" altLang="zh-CN" sz="2000" b="1"/>
                <a:t>/d</a:t>
              </a:r>
              <a:r>
                <a:rPr lang="en-US" altLang="zh-CN" sz="2000" b="1" i="1"/>
                <a:t>t</a:t>
              </a:r>
              <a:endParaRPr lang="en-US" altLang="zh-CN" sz="2000" b="1" i="1"/>
            </a:p>
          </p:txBody>
        </p:sp>
        <p:grpSp>
          <p:nvGrpSpPr>
            <p:cNvPr id="44" name="Group 46"/>
            <p:cNvGrpSpPr/>
            <p:nvPr/>
          </p:nvGrpSpPr>
          <p:grpSpPr bwMode="auto">
            <a:xfrm>
              <a:off x="576" y="1616"/>
              <a:ext cx="2112" cy="1134"/>
              <a:chOff x="576" y="1797"/>
              <a:chExt cx="2112" cy="1134"/>
            </a:xfrm>
          </p:grpSpPr>
          <p:sp>
            <p:nvSpPr>
              <p:cNvPr id="45" name="Line 9"/>
              <p:cNvSpPr>
                <a:spLocks noChangeShapeType="1"/>
              </p:cNvSpPr>
              <p:nvPr/>
            </p:nvSpPr>
            <p:spPr bwMode="auto">
              <a:xfrm flipV="1">
                <a:off x="793" y="1797"/>
                <a:ext cx="0" cy="8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10"/>
              <p:cNvSpPr>
                <a:spLocks noChangeShapeType="1"/>
              </p:cNvSpPr>
              <p:nvPr/>
            </p:nvSpPr>
            <p:spPr bwMode="auto">
              <a:xfrm>
                <a:off x="793" y="264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Rectangle 11"/>
              <p:cNvSpPr>
                <a:spLocks noChangeArrowheads="1"/>
              </p:cNvSpPr>
              <p:nvPr/>
            </p:nvSpPr>
            <p:spPr bwMode="auto">
              <a:xfrm>
                <a:off x="2352" y="256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endParaRPr lang="en-US" altLang="zh-CN" sz="2000" b="1" i="1"/>
              </a:p>
            </p:txBody>
          </p:sp>
          <p:sp>
            <p:nvSpPr>
              <p:cNvPr id="48" name="Rectangle 12"/>
              <p:cNvSpPr>
                <a:spLocks noChangeArrowheads="1"/>
              </p:cNvSpPr>
              <p:nvPr/>
            </p:nvSpPr>
            <p:spPr bwMode="auto">
              <a:xfrm>
                <a:off x="576" y="2498"/>
                <a:ext cx="33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O</a:t>
                </a:r>
                <a:endParaRPr lang="en-US" altLang="zh-CN" sz="2000" b="1" i="1"/>
              </a:p>
            </p:txBody>
          </p:sp>
          <p:grpSp>
            <p:nvGrpSpPr>
              <p:cNvPr id="49" name="Group 14"/>
              <p:cNvGrpSpPr/>
              <p:nvPr/>
            </p:nvGrpSpPr>
            <p:grpSpPr bwMode="auto">
              <a:xfrm>
                <a:off x="816" y="1933"/>
                <a:ext cx="1440" cy="682"/>
                <a:chOff x="1200" y="1824"/>
                <a:chExt cx="1440" cy="912"/>
              </a:xfrm>
            </p:grpSpPr>
            <p:sp>
              <p:nvSpPr>
                <p:cNvPr id="53" name="Arc 15"/>
                <p:cNvSpPr/>
                <p:nvPr/>
              </p:nvSpPr>
              <p:spPr bwMode="auto">
                <a:xfrm flipH="1">
                  <a:off x="1200" y="1824"/>
                  <a:ext cx="720" cy="912"/>
                </a:xfrm>
                <a:custGeom>
                  <a:avLst/>
                  <a:gdLst>
                    <a:gd name="T0" fmla="*/ 0 w 21600"/>
                    <a:gd name="T1" fmla="*/ 0 h 21600"/>
                    <a:gd name="T2" fmla="*/ 24 w 21600"/>
                    <a:gd name="T3" fmla="*/ 39 h 21600"/>
                    <a:gd name="T4" fmla="*/ 0 w 21600"/>
                    <a:gd name="T5" fmla="*/ 39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Arc 16"/>
                <p:cNvSpPr/>
                <p:nvPr/>
              </p:nvSpPr>
              <p:spPr bwMode="auto">
                <a:xfrm>
                  <a:off x="1920" y="1824"/>
                  <a:ext cx="720" cy="912"/>
                </a:xfrm>
                <a:custGeom>
                  <a:avLst/>
                  <a:gdLst>
                    <a:gd name="T0" fmla="*/ 0 w 21600"/>
                    <a:gd name="T1" fmla="*/ 0 h 21600"/>
                    <a:gd name="T2" fmla="*/ 24 w 21600"/>
                    <a:gd name="T3" fmla="*/ 39 h 21600"/>
                    <a:gd name="T4" fmla="*/ 0 w 21600"/>
                    <a:gd name="T5" fmla="*/ 39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Rectangle 17"/>
              <p:cNvSpPr>
                <a:spLocks noChangeArrowheads="1"/>
              </p:cNvSpPr>
              <p:nvPr/>
            </p:nvSpPr>
            <p:spPr bwMode="auto">
              <a:xfrm>
                <a:off x="2112" y="2580"/>
                <a:ext cx="336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r>
                  <a:rPr lang="en-US" altLang="zh-CN" sz="2000" b="1" i="1" baseline="-25000"/>
                  <a:t>m</a:t>
                </a:r>
                <a:endParaRPr lang="en-US" altLang="zh-CN" sz="2000" b="1" i="1"/>
              </a:p>
            </p:txBody>
          </p:sp>
          <p:sp>
            <p:nvSpPr>
              <p:cNvPr id="51" name="Line 19"/>
              <p:cNvSpPr>
                <a:spLocks noChangeShapeType="1"/>
              </p:cNvSpPr>
              <p:nvPr/>
            </p:nvSpPr>
            <p:spPr bwMode="auto">
              <a:xfrm flipH="1">
                <a:off x="1546" y="1933"/>
                <a:ext cx="19" cy="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Rectangle 20"/>
              <p:cNvSpPr>
                <a:spLocks noChangeArrowheads="1"/>
              </p:cNvSpPr>
              <p:nvPr/>
            </p:nvSpPr>
            <p:spPr bwMode="auto">
              <a:xfrm>
                <a:off x="1338" y="2499"/>
                <a:ext cx="480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r>
                  <a:rPr lang="en-US" altLang="zh-CN" sz="2000" b="1" i="1" baseline="-25000"/>
                  <a:t>m</a:t>
                </a:r>
                <a:r>
                  <a:rPr lang="en-US" altLang="zh-CN" sz="2000" b="1"/>
                  <a:t>/2</a:t>
                </a:r>
                <a:endParaRPr lang="en-US" altLang="zh-CN" sz="2000" b="1" i="1"/>
              </a:p>
            </p:txBody>
          </p:sp>
        </p:grpSp>
      </p:grpSp>
      <p:grpSp>
        <p:nvGrpSpPr>
          <p:cNvPr id="55" name="Group 49"/>
          <p:cNvGrpSpPr/>
          <p:nvPr/>
        </p:nvGrpSpPr>
        <p:grpSpPr bwMode="auto">
          <a:xfrm>
            <a:off x="4356100" y="3822153"/>
            <a:ext cx="4391025" cy="2343151"/>
            <a:chOff x="2744" y="1246"/>
            <a:chExt cx="2766" cy="1476"/>
          </a:xfrm>
        </p:grpSpPr>
        <p:sp>
          <p:nvSpPr>
            <p:cNvPr id="56" name="Line 26"/>
            <p:cNvSpPr>
              <a:spLocks noChangeShapeType="1"/>
            </p:cNvSpPr>
            <p:nvPr/>
          </p:nvSpPr>
          <p:spPr bwMode="auto">
            <a:xfrm>
              <a:off x="3334" y="2478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7"/>
            <p:cNvSpPr>
              <a:spLocks noChangeShapeType="1"/>
            </p:cNvSpPr>
            <p:nvPr/>
          </p:nvSpPr>
          <p:spPr bwMode="auto">
            <a:xfrm flipH="1" flipV="1">
              <a:off x="3328" y="1390"/>
              <a:ext cx="6" cy="1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Rectangle 28"/>
            <p:cNvSpPr>
              <a:spLocks noChangeArrowheads="1"/>
            </p:cNvSpPr>
            <p:nvPr/>
          </p:nvSpPr>
          <p:spPr bwMode="auto">
            <a:xfrm>
              <a:off x="5239" y="2387"/>
              <a:ext cx="2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t</a:t>
              </a:r>
              <a:endParaRPr lang="en-US" altLang="zh-CN" sz="2000" b="1" i="1"/>
            </a:p>
          </p:txBody>
        </p:sp>
        <p:sp>
          <p:nvSpPr>
            <p:cNvPr id="59" name="Rectangle 29"/>
            <p:cNvSpPr>
              <a:spLocks noChangeArrowheads="1"/>
            </p:cNvSpPr>
            <p:nvPr/>
          </p:nvSpPr>
          <p:spPr bwMode="auto">
            <a:xfrm>
              <a:off x="3040" y="124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x</a:t>
              </a:r>
              <a:endParaRPr lang="en-US" altLang="zh-CN" sz="2000" b="1" i="1"/>
            </a:p>
          </p:txBody>
        </p:sp>
        <p:sp>
          <p:nvSpPr>
            <p:cNvPr id="60" name="Rectangle 30"/>
            <p:cNvSpPr>
              <a:spLocks noChangeArrowheads="1"/>
            </p:cNvSpPr>
            <p:nvPr/>
          </p:nvSpPr>
          <p:spPr bwMode="auto">
            <a:xfrm>
              <a:off x="3096" y="2386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dirty="0"/>
                <a:t>0</a:t>
              </a:r>
              <a:endParaRPr lang="en-US" altLang="zh-CN" sz="2000" b="1" dirty="0"/>
            </a:p>
          </p:txBody>
        </p:sp>
        <p:sp>
          <p:nvSpPr>
            <p:cNvPr id="61" name="AutoShape 31"/>
            <p:cNvSpPr>
              <a:spLocks noChangeArrowheads="1"/>
            </p:cNvSpPr>
            <p:nvPr/>
          </p:nvSpPr>
          <p:spPr bwMode="auto">
            <a:xfrm>
              <a:off x="2744" y="1706"/>
              <a:ext cx="136" cy="432"/>
            </a:xfrm>
            <a:prstGeom prst="notched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" name="Rectangle 32"/>
          <p:cNvSpPr>
            <a:spLocks noChangeArrowheads="1"/>
          </p:cNvSpPr>
          <p:nvPr/>
        </p:nvSpPr>
        <p:spPr bwMode="auto">
          <a:xfrm>
            <a:off x="6300788" y="5128666"/>
            <a:ext cx="26638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</a:pPr>
            <a:r>
              <a:rPr lang="en-US" altLang="zh-CN" b="1" i="1" dirty="0"/>
              <a:t>x</a:t>
            </a:r>
            <a:r>
              <a:rPr lang="zh-CN" altLang="zh-CN" b="1" dirty="0"/>
              <a:t>增加先快后慢</a:t>
            </a:r>
            <a:endParaRPr lang="zh-CN" altLang="en-US" b="1" dirty="0"/>
          </a:p>
        </p:txBody>
      </p:sp>
      <p:grpSp>
        <p:nvGrpSpPr>
          <p:cNvPr id="63" name="Group 50"/>
          <p:cNvGrpSpPr/>
          <p:nvPr/>
        </p:nvGrpSpPr>
        <p:grpSpPr bwMode="auto">
          <a:xfrm>
            <a:off x="4859338" y="4049166"/>
            <a:ext cx="3176587" cy="976312"/>
            <a:chOff x="3061" y="1389"/>
            <a:chExt cx="2001" cy="615"/>
          </a:xfrm>
        </p:grpSpPr>
        <p:sp>
          <p:nvSpPr>
            <p:cNvPr id="64" name="Line 22"/>
            <p:cNvSpPr>
              <a:spLocks noChangeShapeType="1"/>
            </p:cNvSpPr>
            <p:nvPr/>
          </p:nvSpPr>
          <p:spPr bwMode="auto">
            <a:xfrm>
              <a:off x="3334" y="1570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Rectangle 23"/>
            <p:cNvSpPr>
              <a:spLocks noChangeArrowheads="1"/>
            </p:cNvSpPr>
            <p:nvPr/>
          </p:nvSpPr>
          <p:spPr bwMode="auto">
            <a:xfrm>
              <a:off x="3061" y="1389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x</a:t>
              </a:r>
              <a:r>
                <a:rPr lang="en-US" altLang="zh-CN" sz="2000" b="1" i="1" baseline="-25000"/>
                <a:t>m</a:t>
              </a:r>
              <a:endParaRPr lang="en-US" altLang="zh-CN" sz="2000"/>
            </a:p>
          </p:txBody>
        </p:sp>
        <p:sp>
          <p:nvSpPr>
            <p:cNvPr id="66" name="Arc 35"/>
            <p:cNvSpPr/>
            <p:nvPr/>
          </p:nvSpPr>
          <p:spPr bwMode="auto">
            <a:xfrm flipH="1">
              <a:off x="3923" y="1616"/>
              <a:ext cx="1008" cy="388"/>
            </a:xfrm>
            <a:custGeom>
              <a:avLst/>
              <a:gdLst>
                <a:gd name="T0" fmla="*/ 0 w 21600"/>
                <a:gd name="T1" fmla="*/ 0 h 21600"/>
                <a:gd name="T2" fmla="*/ 47 w 21600"/>
                <a:gd name="T3" fmla="*/ 7 h 21600"/>
                <a:gd name="T4" fmla="*/ 0 w 21600"/>
                <a:gd name="T5" fmla="*/ 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7" name="Group 48"/>
          <p:cNvGrpSpPr/>
          <p:nvPr/>
        </p:nvGrpSpPr>
        <p:grpSpPr bwMode="auto">
          <a:xfrm>
            <a:off x="4643438" y="4812753"/>
            <a:ext cx="1563687" cy="1036638"/>
            <a:chOff x="2925" y="1752"/>
            <a:chExt cx="985" cy="653"/>
          </a:xfrm>
        </p:grpSpPr>
        <p:sp>
          <p:nvSpPr>
            <p:cNvPr id="68" name="Arc 33"/>
            <p:cNvSpPr/>
            <p:nvPr/>
          </p:nvSpPr>
          <p:spPr bwMode="auto">
            <a:xfrm flipV="1">
              <a:off x="3334" y="1888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15 w 21600"/>
                <a:gd name="T3" fmla="*/ 5 h 21600"/>
                <a:gd name="T4" fmla="*/ 0 w 21600"/>
                <a:gd name="T5" fmla="*/ 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Rectangle 34"/>
            <p:cNvSpPr>
              <a:spLocks noChangeArrowheads="1"/>
            </p:cNvSpPr>
            <p:nvPr/>
          </p:nvSpPr>
          <p:spPr bwMode="auto">
            <a:xfrm>
              <a:off x="3016" y="2069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x</a:t>
              </a:r>
              <a:r>
                <a:rPr lang="en-US" altLang="zh-CN" sz="2000" b="1" baseline="-25000"/>
                <a:t>0</a:t>
              </a:r>
              <a:endParaRPr lang="en-US" altLang="zh-CN" sz="2000" b="1"/>
            </a:p>
          </p:txBody>
        </p:sp>
        <p:sp>
          <p:nvSpPr>
            <p:cNvPr id="70" name="Line 37"/>
            <p:cNvSpPr>
              <a:spLocks noChangeShapeType="1"/>
            </p:cNvSpPr>
            <p:nvPr/>
          </p:nvSpPr>
          <p:spPr bwMode="auto">
            <a:xfrm>
              <a:off x="3334" y="1933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Rectangle 38"/>
            <p:cNvSpPr>
              <a:spLocks noChangeArrowheads="1"/>
            </p:cNvSpPr>
            <p:nvPr/>
          </p:nvSpPr>
          <p:spPr bwMode="auto">
            <a:xfrm>
              <a:off x="2925" y="175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x</a:t>
              </a:r>
              <a:r>
                <a:rPr lang="en-US" altLang="zh-CN" sz="2000" b="1" i="1" baseline="-25000"/>
                <a:t>m</a:t>
              </a:r>
              <a:r>
                <a:rPr lang="en-US" altLang="zh-CN" sz="2000" b="1"/>
                <a:t>/2</a:t>
              </a:r>
              <a:endParaRPr lang="en-US" altLang="zh-CN" sz="2000" b="1"/>
            </a:p>
          </p:txBody>
        </p:sp>
      </p:grpSp>
      <p:sp>
        <p:nvSpPr>
          <p:cNvPr id="72" name="Rectangle 51"/>
          <p:cNvSpPr>
            <a:spLocks noChangeArrowheads="1"/>
          </p:cNvSpPr>
          <p:nvPr/>
        </p:nvSpPr>
        <p:spPr bwMode="auto">
          <a:xfrm>
            <a:off x="6732588" y="4625428"/>
            <a:ext cx="1284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FF3300"/>
                </a:solidFill>
              </a:rPr>
              <a:t>S</a:t>
            </a:r>
            <a:r>
              <a:rPr lang="zh-CN" altLang="zh-CN" b="1">
                <a:solidFill>
                  <a:srgbClr val="FF3300"/>
                </a:solidFill>
              </a:rPr>
              <a:t>形曲线</a:t>
            </a:r>
            <a:endParaRPr lang="zh-CN" altLang="en-US" b="1">
              <a:solidFill>
                <a:srgbClr val="FF3300"/>
              </a:solidFill>
            </a:endParaRP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948265" y="3789040"/>
            <a:ext cx="1152128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渐近线</a:t>
            </a:r>
            <a:endParaRPr lang="zh-CN" altLang="en-US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5808860" y="5135589"/>
            <a:ext cx="914400" cy="1222793"/>
            <a:chOff x="5808860" y="5135589"/>
            <a:chExt cx="914400" cy="1222793"/>
          </a:xfrm>
        </p:grpSpPr>
        <p:sp>
          <p:nvSpPr>
            <p:cNvPr id="24" name="TextBox 23"/>
            <p:cNvSpPr txBox="1"/>
            <p:nvPr/>
          </p:nvSpPr>
          <p:spPr>
            <a:xfrm>
              <a:off x="5808860" y="5896717"/>
              <a:ext cx="914400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拐点</a:t>
              </a:r>
              <a:endParaRPr lang="zh-CN" altLang="en-US" b="1" dirty="0"/>
            </a:p>
          </p:txBody>
        </p:sp>
        <p:cxnSp>
          <p:nvCxnSpPr>
            <p:cNvPr id="35" name="直接箭头连接符 34"/>
            <p:cNvCxnSpPr/>
            <p:nvPr/>
          </p:nvCxnSpPr>
          <p:spPr bwMode="auto">
            <a:xfrm flipV="1">
              <a:off x="6228184" y="5135589"/>
              <a:ext cx="0" cy="76112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62" grpId="0" animBg="1" autoUpdateAnimBg="0"/>
      <p:bldP spid="7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764704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1. </a:t>
            </a:r>
            <a:r>
              <a:rPr lang="zh-CN" altLang="zh-CN" sz="2800" b="1" dirty="0" smtClean="0"/>
              <a:t>模型建立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30858" y="1556792"/>
          <a:ext cx="3726096" cy="91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公式" r:id="rId1" imgW="1739900" imgH="431800" progId="Equation.3">
                  <p:embed/>
                </p:oleObj>
              </mc:Choice>
              <mc:Fallback>
                <p:oleObj name="公式" r:id="rId1" imgW="1739900" imgH="431800" progId="Equation.3">
                  <p:embed/>
                  <p:pic>
                    <p:nvPicPr>
                      <p:cNvPr id="0" name="图片 77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858" y="1556792"/>
                        <a:ext cx="3726096" cy="9162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4914900" y="2336538"/>
            <a:ext cx="4103688" cy="2343151"/>
            <a:chOff x="4643438" y="2348880"/>
            <a:chExt cx="4103688" cy="2343151"/>
          </a:xfrm>
        </p:grpSpPr>
        <p:sp>
          <p:nvSpPr>
            <p:cNvPr id="18" name="Line 26"/>
            <p:cNvSpPr>
              <a:spLocks noChangeShapeType="1"/>
            </p:cNvSpPr>
            <p:nvPr/>
          </p:nvSpPr>
          <p:spPr bwMode="auto">
            <a:xfrm>
              <a:off x="5292725" y="4304681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 flipH="1" flipV="1">
              <a:off x="5283200" y="2577480"/>
              <a:ext cx="9525" cy="1727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8316913" y="4160218"/>
              <a:ext cx="430213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t</a:t>
              </a:r>
              <a:endParaRPr lang="en-US" altLang="zh-CN" sz="2000" b="1" i="1"/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4826000" y="234888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i="1"/>
                <a:t>x</a:t>
              </a:r>
              <a:endParaRPr lang="en-US" altLang="zh-CN" sz="2000" b="1" i="1"/>
            </a:p>
          </p:txBody>
        </p:sp>
        <p:sp>
          <p:nvSpPr>
            <p:cNvPr id="22" name="Rectangle 30"/>
            <p:cNvSpPr>
              <a:spLocks noChangeArrowheads="1"/>
            </p:cNvSpPr>
            <p:nvPr/>
          </p:nvSpPr>
          <p:spPr bwMode="auto">
            <a:xfrm>
              <a:off x="4914900" y="4158631"/>
              <a:ext cx="533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dirty="0"/>
                <a:t>0</a:t>
              </a:r>
              <a:endParaRPr lang="en-US" altLang="zh-CN" sz="2000" b="1" dirty="0"/>
            </a:p>
          </p:txBody>
        </p:sp>
        <p:grpSp>
          <p:nvGrpSpPr>
            <p:cNvPr id="25" name="Group 50"/>
            <p:cNvGrpSpPr/>
            <p:nvPr/>
          </p:nvGrpSpPr>
          <p:grpSpPr bwMode="auto">
            <a:xfrm>
              <a:off x="4859338" y="2575893"/>
              <a:ext cx="3176587" cy="976312"/>
              <a:chOff x="3061" y="1389"/>
              <a:chExt cx="2001" cy="615"/>
            </a:xfrm>
          </p:grpSpPr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3334" y="1570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3061" y="1389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r>
                  <a:rPr lang="en-US" altLang="zh-CN" sz="2000" b="1" i="1" baseline="-25000"/>
                  <a:t>m</a:t>
                </a:r>
                <a:endParaRPr lang="en-US" altLang="zh-CN" sz="2000"/>
              </a:p>
            </p:txBody>
          </p:sp>
          <p:sp>
            <p:nvSpPr>
              <p:cNvPr id="28" name="Arc 35"/>
              <p:cNvSpPr/>
              <p:nvPr/>
            </p:nvSpPr>
            <p:spPr bwMode="auto">
              <a:xfrm flipH="1">
                <a:off x="3923" y="1616"/>
                <a:ext cx="1008" cy="388"/>
              </a:xfrm>
              <a:custGeom>
                <a:avLst/>
                <a:gdLst>
                  <a:gd name="T0" fmla="*/ 0 w 21600"/>
                  <a:gd name="T1" fmla="*/ 0 h 21600"/>
                  <a:gd name="T2" fmla="*/ 47 w 21600"/>
                  <a:gd name="T3" fmla="*/ 7 h 21600"/>
                  <a:gd name="T4" fmla="*/ 0 w 21600"/>
                  <a:gd name="T5" fmla="*/ 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Group 48"/>
            <p:cNvGrpSpPr/>
            <p:nvPr/>
          </p:nvGrpSpPr>
          <p:grpSpPr bwMode="auto">
            <a:xfrm>
              <a:off x="4643438" y="3339480"/>
              <a:ext cx="1563687" cy="1036638"/>
              <a:chOff x="2925" y="1752"/>
              <a:chExt cx="985" cy="653"/>
            </a:xfrm>
          </p:grpSpPr>
          <p:sp>
            <p:nvSpPr>
              <p:cNvPr id="30" name="Arc 33"/>
              <p:cNvSpPr/>
              <p:nvPr/>
            </p:nvSpPr>
            <p:spPr bwMode="auto">
              <a:xfrm flipV="1">
                <a:off x="3334" y="1888"/>
                <a:ext cx="576" cy="336"/>
              </a:xfrm>
              <a:custGeom>
                <a:avLst/>
                <a:gdLst>
                  <a:gd name="T0" fmla="*/ 0 w 21600"/>
                  <a:gd name="T1" fmla="*/ 0 h 21600"/>
                  <a:gd name="T2" fmla="*/ 15 w 21600"/>
                  <a:gd name="T3" fmla="*/ 5 h 21600"/>
                  <a:gd name="T4" fmla="*/ 0 w 21600"/>
                  <a:gd name="T5" fmla="*/ 5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Rectangle 34"/>
              <p:cNvSpPr>
                <a:spLocks noChangeArrowheads="1"/>
              </p:cNvSpPr>
              <p:nvPr/>
            </p:nvSpPr>
            <p:spPr bwMode="auto">
              <a:xfrm>
                <a:off x="3016" y="2069"/>
                <a:ext cx="432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r>
                  <a:rPr lang="en-US" altLang="zh-CN" sz="2000" b="1" baseline="-25000"/>
                  <a:t>0</a:t>
                </a:r>
                <a:endParaRPr lang="en-US" altLang="zh-CN" sz="2000" b="1"/>
              </a:p>
            </p:txBody>
          </p:sp>
          <p:sp>
            <p:nvSpPr>
              <p:cNvPr id="32" name="Line 37"/>
              <p:cNvSpPr>
                <a:spLocks noChangeShapeType="1"/>
              </p:cNvSpPr>
              <p:nvPr/>
            </p:nvSpPr>
            <p:spPr bwMode="auto">
              <a:xfrm>
                <a:off x="3334" y="1933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Rectangle 38"/>
              <p:cNvSpPr>
                <a:spLocks noChangeArrowheads="1"/>
              </p:cNvSpPr>
              <p:nvPr/>
            </p:nvSpPr>
            <p:spPr bwMode="auto">
              <a:xfrm>
                <a:off x="2925" y="1752"/>
                <a:ext cx="480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1" i="1"/>
                  <a:t>x</a:t>
                </a:r>
                <a:r>
                  <a:rPr lang="en-US" altLang="zh-CN" sz="2000" b="1" i="1" baseline="-25000"/>
                  <a:t>m</a:t>
                </a:r>
                <a:r>
                  <a:rPr lang="en-US" altLang="zh-CN" sz="2000" b="1"/>
                  <a:t>/2</a:t>
                </a:r>
                <a:endParaRPr lang="en-US" altLang="zh-CN" sz="2000" b="1"/>
              </a:p>
            </p:txBody>
          </p:sp>
        </p:grpSp>
      </p:grp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6934443" y="3248461"/>
            <a:ext cx="17251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/>
              <a:t>logistic</a:t>
            </a:r>
            <a:r>
              <a:rPr lang="zh-CN" altLang="zh-CN" b="1" dirty="0" smtClean="0"/>
              <a:t>曲线</a:t>
            </a:r>
            <a:endParaRPr lang="zh-CN" altLang="en-US" b="1" dirty="0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64423" y="3083875"/>
          <a:ext cx="3763561" cy="1268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文档" r:id="rId3" imgW="1404620" imgH="636270" progId="Word.Document.8">
                  <p:embed/>
                </p:oleObj>
              </mc:Choice>
              <mc:Fallback>
                <p:oleObj name="文档" r:id="rId3" imgW="1404620" imgH="636270" progId="Word.Document.8">
                  <p:embed/>
                  <p:pic>
                    <p:nvPicPr>
                      <p:cNvPr id="0" name="图片 77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23" y="3083875"/>
                        <a:ext cx="3763561" cy="126806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5062435" y="1700808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可</a:t>
            </a:r>
            <a:r>
              <a:rPr lang="zh-CN" altLang="zh-CN" sz="2800" b="1" dirty="0"/>
              <a:t>分离变量方程</a:t>
            </a:r>
            <a:endParaRPr lang="zh-CN" altLang="en-US" sz="2800" b="1" dirty="0"/>
          </a:p>
        </p:txBody>
      </p:sp>
      <p:sp>
        <p:nvSpPr>
          <p:cNvPr id="38" name="矩形 37"/>
          <p:cNvSpPr/>
          <p:nvPr/>
        </p:nvSpPr>
        <p:spPr>
          <a:xfrm>
            <a:off x="3721254" y="795481"/>
            <a:ext cx="207140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+mj-lt"/>
                <a:ea typeface="+mj-ea"/>
              </a:rPr>
              <a:t>logistic </a:t>
            </a:r>
            <a:r>
              <a:rPr lang="zh-CN" altLang="en-US" sz="2800" b="1" dirty="0">
                <a:latin typeface="+mj-lt"/>
                <a:ea typeface="+mj-ea"/>
              </a:rPr>
              <a:t>模型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359176" y="2496386"/>
            <a:ext cx="1475598" cy="500194"/>
            <a:chOff x="2359176" y="2496386"/>
            <a:chExt cx="1475598" cy="500194"/>
          </a:xfrm>
        </p:grpSpPr>
        <p:sp>
          <p:nvSpPr>
            <p:cNvPr id="39" name="下箭头 38"/>
            <p:cNvSpPr/>
            <p:nvPr/>
          </p:nvSpPr>
          <p:spPr bwMode="auto">
            <a:xfrm>
              <a:off x="2359176" y="2615580"/>
              <a:ext cx="484632" cy="381000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98670" y="2496386"/>
              <a:ext cx="936104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求解</a:t>
              </a:r>
              <a:endParaRPr lang="zh-CN" altLang="en-US" b="1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582226" y="3157142"/>
            <a:ext cx="487362" cy="1288331"/>
            <a:chOff x="4582226" y="3157142"/>
            <a:chExt cx="487362" cy="1288331"/>
          </a:xfrm>
        </p:grpSpPr>
        <p:sp>
          <p:nvSpPr>
            <p:cNvPr id="5" name="右箭头 4"/>
            <p:cNvSpPr/>
            <p:nvPr/>
          </p:nvSpPr>
          <p:spPr bwMode="auto">
            <a:xfrm>
              <a:off x="4756954" y="315714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82226" y="3614476"/>
              <a:ext cx="4873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作图</a:t>
              </a:r>
              <a:endParaRPr lang="zh-CN" altLang="en-US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00192" y="3641775"/>
            <a:ext cx="720080" cy="1040978"/>
            <a:chOff x="6300192" y="3641775"/>
            <a:chExt cx="720080" cy="1040978"/>
          </a:xfrm>
        </p:grpSpPr>
        <p:sp>
          <p:nvSpPr>
            <p:cNvPr id="45" name="Line 37"/>
            <p:cNvSpPr>
              <a:spLocks noChangeShapeType="1"/>
            </p:cNvSpPr>
            <p:nvPr/>
          </p:nvSpPr>
          <p:spPr bwMode="auto">
            <a:xfrm>
              <a:off x="6478587" y="3641775"/>
              <a:ext cx="0" cy="6505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0192" y="4221088"/>
              <a:ext cx="72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t</a:t>
              </a:r>
              <a:r>
                <a:rPr lang="en-US" altLang="zh-CN" baseline="-25000" dirty="0" smtClean="0"/>
                <a:t>1/2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771513" y="4798592"/>
                <a:ext cx="2923493" cy="848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𝑟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/>
                        </a:rPr>
                        <m:t>l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𝑜𝑔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13" y="4798592"/>
                <a:ext cx="2923493" cy="848950"/>
              </a:xfrm>
              <a:prstGeom prst="rect">
                <a:avLst/>
              </a:prstGeom>
              <a:blipFill rotWithShape="1">
                <a:blip r:embed="rId5"/>
                <a:stretch>
                  <a:fillRect l="-22" t="-63" r="20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764704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2</a:t>
            </a:r>
            <a:r>
              <a:rPr lang="en-US" altLang="zh-CN" sz="2800" b="1" dirty="0" smtClean="0"/>
              <a:t>. </a:t>
            </a:r>
            <a:r>
              <a:rPr lang="zh-CN" altLang="zh-CN" sz="2800" b="1" dirty="0" smtClean="0"/>
              <a:t>参数估计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111911" y="2145735"/>
                <a:ext cx="1969577" cy="854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1" i="1">
                                  <a:latin typeface="Cambria Math" panose="02040503050406030204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/>
                        </a:rPr>
                        <m:t>𝑟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/>
                        </a:rPr>
                        <m:t>𝑥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1" y="2145735"/>
                <a:ext cx="1969577" cy="854914"/>
              </a:xfrm>
              <a:prstGeom prst="rect">
                <a:avLst/>
              </a:prstGeom>
              <a:blipFill rotWithShape="1">
                <a:blip r:embed="rId1"/>
                <a:stretch>
                  <a:fillRect l="-1" t="-8" r="2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828841" y="622031"/>
                <a:ext cx="2388731" cy="792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1" i="1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/>
                            </a:rPr>
                            <m:t>𝒙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/>
                        </a:rPr>
                        <m:t>𝒓𝒙</m:t>
                      </m:r>
                      <m:r>
                        <a:rPr lang="en-US" altLang="zh-CN" b="1" i="1">
                          <a:latin typeface="Cambria Math" panose="02040503050406030204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/>
                        </a:rPr>
                        <m:t>−</m:t>
                      </m:r>
                      <m:f>
                        <m:fPr>
                          <m:ctrlPr>
                            <a:rPr lang="zh-CN" altLang="zh-CN" b="1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/>
                            </a:rPr>
                            <m:t>𝒙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b="1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  <m:r>
                        <a:rPr lang="en-US" altLang="zh-CN" b="1" i="1">
                          <a:latin typeface="Cambria Math" panose="02040503050406030204"/>
                        </a:rPr>
                        <m:t>)</m:t>
                      </m:r>
                    </m:oMath>
                  </m:oMathPara>
                </a14:m>
                <a:endParaRPr lang="zh-CN" altLang="zh-CN" b="1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41" y="622031"/>
                <a:ext cx="2388731" cy="792333"/>
              </a:xfrm>
              <a:prstGeom prst="rect">
                <a:avLst/>
              </a:prstGeom>
              <a:blipFill rotWithShape="1">
                <a:blip r:embed="rId2"/>
                <a:stretch>
                  <a:fillRect l="-13" t="-46" r="7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89747" y="1464668"/>
            <a:ext cx="8496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方法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一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数值微分</a:t>
            </a:r>
            <a:r>
              <a:rPr lang="zh-CN" altLang="zh-CN" sz="2800" b="1" dirty="0" smtClean="0"/>
              <a:t>计算增长率</a:t>
            </a:r>
            <a:r>
              <a:rPr lang="en-US" altLang="zh-CN" sz="2800" b="1" dirty="0" smtClean="0"/>
              <a:t>,</a:t>
            </a:r>
            <a:r>
              <a:rPr lang="zh-CN" altLang="en-US" sz="2800" b="1" dirty="0"/>
              <a:t>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线性最小二乘</a:t>
            </a:r>
            <a:r>
              <a:rPr lang="zh-CN" altLang="zh-CN" sz="2800" b="1" dirty="0" smtClean="0"/>
              <a:t>估计</a:t>
            </a:r>
            <a:r>
              <a:rPr lang="zh-CN" altLang="en-US" sz="2800" b="1" dirty="0" smtClean="0"/>
              <a:t>参数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49" y="3871230"/>
            <a:ext cx="3759628" cy="207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710228" y="3519198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最小二乘法</a:t>
            </a:r>
            <a:endParaRPr lang="zh-CN" altLang="en-US" sz="28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753541" y="4218944"/>
            <a:ext cx="2616923" cy="548730"/>
            <a:chOff x="753541" y="4218944"/>
            <a:chExt cx="2616923" cy="548730"/>
          </a:xfrm>
        </p:grpSpPr>
        <p:sp>
          <p:nvSpPr>
            <p:cNvPr id="15" name="矩形 14"/>
            <p:cNvSpPr/>
            <p:nvPr/>
          </p:nvSpPr>
          <p:spPr>
            <a:xfrm>
              <a:off x="944800" y="4218944"/>
              <a:ext cx="2425664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i="1" dirty="0" smtClean="0"/>
                <a:t>r</a:t>
              </a:r>
              <a:r>
                <a:rPr lang="en-US" altLang="zh-CN" sz="2800" b="1" dirty="0" smtClean="0"/>
                <a:t> =0.2805/10</a:t>
              </a:r>
              <a:r>
                <a:rPr lang="zh-CN" altLang="zh-CN" sz="2800" b="1" dirty="0" smtClean="0"/>
                <a:t>年</a:t>
              </a:r>
              <a:endParaRPr lang="en-US" altLang="zh-CN" sz="2800" b="1" dirty="0"/>
            </a:p>
          </p:txBody>
        </p:sp>
        <p:sp>
          <p:nvSpPr>
            <p:cNvPr id="16" name="右箭头 15"/>
            <p:cNvSpPr/>
            <p:nvPr/>
          </p:nvSpPr>
          <p:spPr bwMode="auto">
            <a:xfrm>
              <a:off x="753541" y="4283042"/>
              <a:ext cx="137907" cy="484632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012263" y="2324126"/>
          <a:ext cx="165918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公式" r:id="rId4" imgW="749300" imgH="228600" progId="Equation.3">
                  <p:embed/>
                </p:oleObj>
              </mc:Choice>
              <mc:Fallback>
                <p:oleObj name="公式" r:id="rId4" imgW="749300" imgH="228600" progId="Equation.3">
                  <p:embed/>
                  <p:pic>
                    <p:nvPicPr>
                      <p:cNvPr id="0" name="图片 78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263" y="2324126"/>
                        <a:ext cx="1659184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3370464" y="2179559"/>
            <a:ext cx="511552" cy="792525"/>
            <a:chOff x="3203848" y="2172301"/>
            <a:chExt cx="511552" cy="792525"/>
          </a:xfrm>
        </p:grpSpPr>
        <p:sp>
          <p:nvSpPr>
            <p:cNvPr id="20" name="右箭头 19"/>
            <p:cNvSpPr/>
            <p:nvPr/>
          </p:nvSpPr>
          <p:spPr bwMode="auto">
            <a:xfrm>
              <a:off x="3203848" y="229020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3275856" y="2172301"/>
                  <a:ext cx="439544" cy="7925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i="1">
                                <a:latin typeface="Cambria Math" panose="02040503050406030204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i="1">
                                    <a:latin typeface="Cambria Math" panose="02040503050406030204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latin typeface="Cambria Math" panose="02040503050406030204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b="0" i="1">
                                <a:latin typeface="Cambria Math" panose="02040503050406030204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2172301"/>
                  <a:ext cx="439544" cy="79252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3761092" y="788295"/>
            <a:ext cx="90601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00"/>
                </a:solidFill>
              </a:rPr>
              <a:t>模型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5508104" y="2179559"/>
                <a:ext cx="2854563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/>
                        </a:rPr>
                        <m:t>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b="1" i="1" smtClean="0">
                              <a:latin typeface="+mj-lt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b="1" i="1" baseline="-25000" dirty="0">
                              <a:latin typeface="Cambria Math" panose="02040503050406030204" charset="0"/>
                            </a:rPr>
                            <m:t>k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/>
                        </a:rPr>
                        <m:t>𝑟</m:t>
                      </m:r>
                      <m:r>
                        <a:rPr lang="en-US" altLang="zh-CN" i="1" smtClean="0">
                          <a:latin typeface="Cambria Math" panose="02040503050406030204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altLang="zh-CN" b="1" i="1">
                          <a:latin typeface="Cambria Math" panose="0204050305040603020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1" i="1" baseline="-25000" dirty="0">
                          <a:latin typeface="Cambria Math" panose="02040503050406030204" charset="0"/>
                        </a:rPr>
                        <m:t>k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179559"/>
                <a:ext cx="2854563" cy="787267"/>
              </a:xfrm>
              <a:prstGeom prst="rect">
                <a:avLst/>
              </a:prstGeom>
              <a:blipFill rotWithShape="1">
                <a:blip r:embed="rId7"/>
                <a:stretch>
                  <a:fillRect l="-4" t="-30" r="12" b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891448" y="5557574"/>
            <a:ext cx="279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 smtClean="0"/>
              <a:t>x</a:t>
            </a:r>
            <a:r>
              <a:rPr lang="en-US" altLang="zh-CN" sz="2800" b="1" baseline="-25000" dirty="0" smtClean="0"/>
              <a:t>0</a:t>
            </a:r>
            <a:r>
              <a:rPr lang="en-US" altLang="zh-CN" sz="2800" b="1" dirty="0" smtClean="0"/>
              <a:t>=3.9 (</a:t>
            </a:r>
            <a:r>
              <a:rPr lang="zh-CN" altLang="zh-CN" sz="2800" b="1" dirty="0" smtClean="0"/>
              <a:t>原始数据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27" name="矩形 26"/>
          <p:cNvSpPr/>
          <p:nvPr/>
        </p:nvSpPr>
        <p:spPr>
          <a:xfrm>
            <a:off x="920319" y="4881873"/>
            <a:ext cx="216116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i="1" dirty="0" err="1">
                <a:solidFill>
                  <a:srgbClr val="000000"/>
                </a:solidFill>
              </a:rPr>
              <a:t>x</a:t>
            </a:r>
            <a:r>
              <a:rPr lang="en-US" altLang="zh-CN" sz="2800" b="1" i="1" baseline="-25000" dirty="0" err="1">
                <a:solidFill>
                  <a:srgbClr val="000000"/>
                </a:solidFill>
              </a:rPr>
              <a:t>m</a:t>
            </a:r>
            <a:r>
              <a:rPr lang="en-US" altLang="zh-CN" sz="2800" b="1" baseline="-25000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=352.0548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641322" y="4229866"/>
            <a:ext cx="1829219" cy="913617"/>
            <a:chOff x="5641322" y="4229866"/>
            <a:chExt cx="1829219" cy="9136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5641322" y="4229866"/>
                  <a:ext cx="1829219" cy="613501"/>
                </a:xfrm>
                <a:prstGeom prst="rect">
                  <a:avLst/>
                </a:prstGeom>
                <a:ln w="28575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/>
                          </a:rPr>
                          <m:t>=</m:t>
                        </m:r>
                        <m:r>
                          <a:rPr lang="en-US" altLang="zh-CN" sz="1800" i="1">
                            <a:latin typeface="Cambria Math" panose="02040503050406030204"/>
                          </a:rPr>
                          <m:t>𝑟</m:t>
                        </m:r>
                        <m:r>
                          <a:rPr lang="en-US" altLang="zh-CN" sz="1800" i="1">
                            <a:latin typeface="Cambria Math" panose="02040503050406030204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800" i="1"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zh-CN" sz="18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800" i="1">
                            <a:latin typeface="Cambria Math" panose="02040503050406030204"/>
                          </a:rPr>
                          <m:t>𝑥</m:t>
                        </m:r>
                      </m:oMath>
                    </m:oMathPara>
                  </a14:m>
                  <a:endParaRPr lang="zh-CN" altLang="zh-CN" sz="1800" dirty="0"/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22" y="4229866"/>
                  <a:ext cx="1829219" cy="613501"/>
                </a:xfrm>
                <a:prstGeom prst="rect">
                  <a:avLst/>
                </a:prstGeom>
                <a:blipFill rotWithShape="1">
                  <a:blip r:embed="rId8"/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/>
            <p:nvPr/>
          </p:nvCxnSpPr>
          <p:spPr bwMode="auto">
            <a:xfrm flipH="1">
              <a:off x="6156176" y="4843367"/>
              <a:ext cx="288032" cy="3001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" name="组合 10"/>
          <p:cNvGrpSpPr/>
          <p:nvPr/>
        </p:nvGrpSpPr>
        <p:grpSpPr>
          <a:xfrm>
            <a:off x="3491880" y="2342359"/>
            <a:ext cx="1422184" cy="1086132"/>
            <a:chOff x="3948028" y="2342359"/>
            <a:chExt cx="1422184" cy="1086132"/>
          </a:xfrm>
        </p:grpSpPr>
        <p:sp>
          <p:nvSpPr>
            <p:cNvPr id="10" name="矩形 9"/>
            <p:cNvSpPr/>
            <p:nvPr/>
          </p:nvSpPr>
          <p:spPr>
            <a:xfrm>
              <a:off x="3948028" y="2966826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 smtClean="0"/>
                <a:t>数值微分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219018" y="2342359"/>
              <a:ext cx="3529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≈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3" grpId="0"/>
      <p:bldP spid="22" grpId="0" animBg="1"/>
      <p:bldP spid="23" grpId="0"/>
      <p:bldP spid="26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116" y="1844824"/>
            <a:ext cx="8064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方法二</a:t>
            </a:r>
            <a:r>
              <a:rPr lang="en-US" altLang="zh-CN" sz="2800" b="1" dirty="0">
                <a:solidFill>
                  <a:srgbClr val="FF0000"/>
                </a:solidFill>
              </a:rPr>
              <a:t>    </a:t>
            </a:r>
            <a:r>
              <a:rPr lang="zh-CN" altLang="zh-CN" sz="2800" b="1" dirty="0"/>
              <a:t>直接</a:t>
            </a:r>
            <a:r>
              <a:rPr lang="zh-CN" altLang="zh-CN" sz="2800" b="1" dirty="0" smtClean="0"/>
              <a:t>用数据</a:t>
            </a:r>
            <a:r>
              <a:rPr lang="zh-CN" altLang="zh-CN" sz="2800" b="1" dirty="0"/>
              <a:t>和</a:t>
            </a:r>
            <a:r>
              <a:rPr lang="zh-CN" altLang="zh-CN" sz="2800" b="1" dirty="0">
                <a:solidFill>
                  <a:srgbClr val="FF0000"/>
                </a:solidFill>
              </a:rPr>
              <a:t>非线性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最小二乘</a:t>
            </a:r>
            <a:r>
              <a:rPr lang="zh-CN" altLang="zh-CN" sz="2800" b="1" dirty="0" smtClean="0"/>
              <a:t>估计</a:t>
            </a:r>
            <a:r>
              <a:rPr lang="zh-CN" altLang="en-US" sz="2800" b="1" dirty="0"/>
              <a:t>参数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683568" y="764704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2</a:t>
            </a:r>
            <a:r>
              <a:rPr lang="en-US" altLang="zh-CN" sz="2800" b="1" dirty="0" smtClean="0"/>
              <a:t>. </a:t>
            </a:r>
            <a:r>
              <a:rPr lang="zh-CN" altLang="zh-CN" sz="2800" b="1" dirty="0" smtClean="0"/>
              <a:t>参数估计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576565" y="654511"/>
          <a:ext cx="3321282" cy="111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文档" r:id="rId1" imgW="1404620" imgH="636270" progId="Word.Document.8">
                  <p:embed/>
                </p:oleObj>
              </mc:Choice>
              <mc:Fallback>
                <p:oleObj name="文档" r:id="rId1" imgW="1404620" imgH="636270" progId="Word.Document.8">
                  <p:embed/>
                  <p:pic>
                    <p:nvPicPr>
                      <p:cNvPr id="0" name="图片 799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565" y="654511"/>
                        <a:ext cx="3321282" cy="1118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91880" y="764704"/>
            <a:ext cx="90601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00"/>
                </a:solidFill>
              </a:rPr>
              <a:t>模型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63407" y="3129354"/>
          <a:ext cx="6242102" cy="31319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88513"/>
                <a:gridCol w="1440160"/>
                <a:gridCol w="1584176"/>
                <a:gridCol w="1629253"/>
              </a:tblGrid>
              <a:tr h="6263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实际人口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（百万）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（方法一）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（方法二）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1790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1800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5.3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5.1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9.5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1810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6.8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11.7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1980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226.5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245.8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228.3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1990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248.7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265.4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252.0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2000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281.4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282.4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275.1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误差平方和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2810.4  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458.2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755576" y="3140968"/>
            <a:ext cx="1296144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zh-CN" altLang="zh-CN" sz="2800" b="1" dirty="0"/>
              <a:t>计算</a:t>
            </a:r>
            <a:r>
              <a:rPr lang="zh-CN" altLang="en-US" sz="2800" b="1" dirty="0" smtClean="0"/>
              <a:t>结果比较</a:t>
            </a:r>
            <a:endParaRPr lang="zh-CN" altLang="en-US" sz="28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201845" y="2454059"/>
            <a:ext cx="6402603" cy="523469"/>
            <a:chOff x="2201845" y="2454059"/>
            <a:chExt cx="6402603" cy="523469"/>
          </a:xfrm>
        </p:grpSpPr>
        <p:sp>
          <p:nvSpPr>
            <p:cNvPr id="4" name="矩形 3"/>
            <p:cNvSpPr/>
            <p:nvPr/>
          </p:nvSpPr>
          <p:spPr>
            <a:xfrm>
              <a:off x="2339752" y="2454059"/>
              <a:ext cx="6264696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 smtClean="0"/>
                <a:t>r</a:t>
              </a:r>
              <a:r>
                <a:rPr lang="en-US" altLang="zh-CN" sz="2800" b="1" dirty="0" smtClean="0"/>
                <a:t>=0.2155/10</a:t>
              </a:r>
              <a:r>
                <a:rPr lang="zh-CN" altLang="zh-CN" sz="2800" b="1" dirty="0" smtClean="0"/>
                <a:t>年</a:t>
              </a:r>
              <a:r>
                <a:rPr lang="en-US" altLang="zh-CN" sz="2800" b="1" dirty="0" smtClean="0"/>
                <a:t>, </a:t>
              </a:r>
              <a:r>
                <a:rPr lang="en-US" altLang="zh-CN" sz="2800" b="1" i="1" dirty="0" smtClean="0"/>
                <a:t>x</a:t>
              </a:r>
              <a:r>
                <a:rPr lang="en-US" altLang="zh-CN" sz="2800" b="1" baseline="-25000" dirty="0" smtClean="0"/>
                <a:t>0</a:t>
              </a:r>
              <a:r>
                <a:rPr lang="en-US" altLang="zh-CN" sz="2800" b="1" dirty="0"/>
                <a:t>= </a:t>
              </a:r>
              <a:r>
                <a:rPr lang="en-US" altLang="zh-CN" sz="2800" b="1" dirty="0" smtClean="0"/>
                <a:t>7.6962, </a:t>
              </a:r>
              <a:r>
                <a:rPr lang="en-US" altLang="zh-CN" sz="2800" b="1" i="1" dirty="0" err="1" smtClean="0"/>
                <a:t>x</a:t>
              </a:r>
              <a:r>
                <a:rPr lang="en-US" altLang="zh-CN" sz="2800" b="1" i="1" baseline="-25000" dirty="0" err="1" smtClean="0"/>
                <a:t>m</a:t>
              </a:r>
              <a:r>
                <a:rPr lang="en-US" altLang="zh-CN" sz="2800" b="1" dirty="0" smtClean="0"/>
                <a:t> </a:t>
              </a:r>
              <a:r>
                <a:rPr lang="en-US" altLang="zh-CN" sz="2800" b="1" dirty="0"/>
                <a:t>=443.9931</a:t>
              </a:r>
              <a:endParaRPr lang="zh-CN" altLang="en-US" sz="2800" b="1" dirty="0"/>
            </a:p>
          </p:txBody>
        </p:sp>
        <p:sp>
          <p:nvSpPr>
            <p:cNvPr id="9" name="右箭头 8"/>
            <p:cNvSpPr/>
            <p:nvPr/>
          </p:nvSpPr>
          <p:spPr bwMode="auto">
            <a:xfrm>
              <a:off x="2201845" y="2492896"/>
              <a:ext cx="137907" cy="484632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620688"/>
            <a:ext cx="198644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2</a:t>
            </a:r>
            <a:r>
              <a:rPr lang="en-US" altLang="zh-CN" sz="2800" b="1" dirty="0" smtClean="0"/>
              <a:t>. </a:t>
            </a:r>
            <a:r>
              <a:rPr lang="zh-CN" altLang="zh-CN" sz="2800" b="1" dirty="0" smtClean="0"/>
              <a:t>参数估计</a:t>
            </a:r>
            <a:endParaRPr lang="zh-CN" altLang="en-US" sz="28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790478" y="1070802"/>
            <a:ext cx="7272808" cy="2606046"/>
            <a:chOff x="790478" y="1070802"/>
            <a:chExt cx="7272808" cy="2606046"/>
          </a:xfrm>
        </p:grpSpPr>
        <p:grpSp>
          <p:nvGrpSpPr>
            <p:cNvPr id="3" name="Group 2"/>
            <p:cNvGrpSpPr/>
            <p:nvPr/>
          </p:nvGrpSpPr>
          <p:grpSpPr bwMode="auto">
            <a:xfrm>
              <a:off x="790478" y="1070802"/>
              <a:ext cx="7272808" cy="2606046"/>
              <a:chOff x="2020" y="11480"/>
              <a:chExt cx="7840" cy="2885"/>
            </a:xfrm>
          </p:grpSpPr>
          <p:pic>
            <p:nvPicPr>
              <p:cNvPr id="119811" name="Picture 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0" y="11500"/>
                <a:ext cx="3960" cy="2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1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0" y="11480"/>
                <a:ext cx="3840" cy="2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4932040" y="1340768"/>
              <a:ext cx="1725152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logistic</a:t>
              </a:r>
              <a:r>
                <a:rPr lang="zh-CN" altLang="zh-CN" b="1" dirty="0" smtClean="0"/>
                <a:t>模型</a:t>
              </a:r>
              <a:endParaRPr lang="en-US" altLang="zh-CN" b="1" dirty="0" smtClean="0"/>
            </a:p>
            <a:p>
              <a:r>
                <a:rPr lang="en-US" altLang="zh-CN" b="1" dirty="0"/>
                <a:t> </a:t>
              </a:r>
              <a:r>
                <a:rPr lang="en-US" altLang="zh-CN" b="1" dirty="0" smtClean="0"/>
                <a:t> (</a:t>
              </a:r>
              <a:r>
                <a:rPr lang="zh-CN" altLang="en-US" b="1" dirty="0" smtClean="0"/>
                <a:t>方法二</a:t>
              </a:r>
              <a:r>
                <a:rPr lang="en-US" altLang="zh-CN" b="1" dirty="0" smtClean="0"/>
                <a:t>)</a:t>
              </a:r>
              <a:endParaRPr lang="zh-CN" altLang="zh-CN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331640" y="1340768"/>
              <a:ext cx="1725152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logistic</a:t>
              </a:r>
              <a:r>
                <a:rPr lang="zh-CN" altLang="zh-CN" b="1" dirty="0" smtClean="0"/>
                <a:t>模型</a:t>
              </a:r>
              <a:endParaRPr lang="en-US" altLang="zh-CN" b="1" dirty="0" smtClean="0"/>
            </a:p>
            <a:p>
              <a:r>
                <a:rPr lang="en-US" altLang="zh-CN" b="1" dirty="0"/>
                <a:t> </a:t>
              </a:r>
              <a:r>
                <a:rPr lang="en-US" altLang="zh-CN" b="1" dirty="0" smtClean="0"/>
                <a:t> (</a:t>
              </a:r>
              <a:r>
                <a:rPr lang="zh-CN" altLang="en-US" b="1" dirty="0" smtClean="0"/>
                <a:t>方法一</a:t>
              </a:r>
              <a:r>
                <a:rPr lang="en-US" altLang="zh-CN" b="1" dirty="0" smtClean="0"/>
                <a:t>)</a:t>
              </a:r>
              <a:endParaRPr lang="zh-CN" altLang="zh-CN" b="1" dirty="0"/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576" y="4221088"/>
          <a:ext cx="7416823" cy="9144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32961"/>
                <a:gridCol w="1555504"/>
                <a:gridCol w="1442786"/>
                <a:gridCol w="1442786"/>
                <a:gridCol w="1442786"/>
              </a:tblGrid>
              <a:tr h="5280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smtClean="0">
                          <a:solidFill>
                            <a:schemeClr val="tx1"/>
                          </a:solidFill>
                          <a:effectLst/>
                        </a:rPr>
                        <a:t>指数模型</a:t>
                      </a:r>
                      <a:endParaRPr lang="zh-CN" sz="2000" b="1" kern="10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smtClean="0">
                          <a:solidFill>
                            <a:schemeClr val="tx1"/>
                          </a:solidFill>
                          <a:effectLst/>
                        </a:rPr>
                        <a:t>（方法一）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指数模型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（方法二）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改进的指数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logistic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</a:rPr>
                        <a:t>（方法一）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logistic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（方法二）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  <a:tr h="264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34742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22048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1133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2810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458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28715" y="3645024"/>
            <a:ext cx="67836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指数模型与</a:t>
            </a:r>
            <a:r>
              <a:rPr lang="en-US" altLang="zh-CN" b="1" dirty="0" smtClean="0">
                <a:latin typeface="+mj-lt"/>
                <a:ea typeface="+mj-ea"/>
              </a:rPr>
              <a:t>logistic</a:t>
            </a:r>
            <a:r>
              <a:rPr lang="zh-CN" altLang="en-US" b="1" dirty="0" smtClean="0">
                <a:latin typeface="+mj-lt"/>
                <a:ea typeface="+mj-ea"/>
              </a:rPr>
              <a:t>模型</a:t>
            </a:r>
            <a:r>
              <a:rPr lang="zh-CN" altLang="zh-CN" b="1" dirty="0"/>
              <a:t>计算</a:t>
            </a:r>
            <a:r>
              <a:rPr lang="zh-CN" altLang="en-US" b="1" dirty="0"/>
              <a:t>结果</a:t>
            </a:r>
            <a:r>
              <a:rPr lang="zh-CN" altLang="en-US" b="1" dirty="0" smtClean="0"/>
              <a:t>比较</a:t>
            </a:r>
            <a:r>
              <a:rPr lang="en-US" altLang="zh-CN" b="1" dirty="0" smtClean="0"/>
              <a:t>(</a:t>
            </a:r>
            <a:r>
              <a:rPr lang="zh-CN" altLang="zh-CN" b="1" kern="100" dirty="0" smtClean="0">
                <a:solidFill>
                  <a:srgbClr val="FF0000"/>
                </a:solidFill>
              </a:rPr>
              <a:t>误差平方和</a:t>
            </a:r>
            <a:r>
              <a:rPr lang="en-US" altLang="zh-CN" b="1" kern="100" dirty="0" smtClean="0"/>
              <a:t>)</a:t>
            </a:r>
            <a:endParaRPr lang="zh-CN" altLang="zh-CN" b="1" kern="100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8165" y="5301208"/>
            <a:ext cx="6552728" cy="1114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2800" b="1" dirty="0"/>
              <a:t>对</a:t>
            </a:r>
            <a:r>
              <a:rPr lang="en-US" altLang="zh-CN" sz="2800" b="1" dirty="0" smtClean="0"/>
              <a:t>1790</a:t>
            </a:r>
            <a:r>
              <a:rPr lang="zh-CN" altLang="zh-CN" sz="2800" b="1" dirty="0"/>
              <a:t>年至</a:t>
            </a:r>
            <a:r>
              <a:rPr lang="en-US" altLang="zh-CN" sz="2800" b="1" dirty="0"/>
              <a:t>2000</a:t>
            </a:r>
            <a:r>
              <a:rPr lang="zh-CN" altLang="zh-CN" sz="2800" b="1" dirty="0"/>
              <a:t>年美国人口数据的</a:t>
            </a:r>
            <a:r>
              <a:rPr lang="zh-CN" altLang="zh-CN" sz="2800" b="1" dirty="0" smtClean="0"/>
              <a:t>拟合，</a:t>
            </a:r>
            <a:r>
              <a:rPr lang="en-US" altLang="zh-CN" sz="2800" b="1" dirty="0"/>
              <a:t> logistic</a:t>
            </a:r>
            <a:r>
              <a:rPr lang="zh-CN" altLang="zh-CN" sz="2800" b="1" dirty="0" smtClean="0"/>
              <a:t>模型</a:t>
            </a:r>
            <a:r>
              <a:rPr lang="zh-CN" altLang="zh-CN" sz="2800" b="1" dirty="0"/>
              <a:t>比指数增长模型有很大</a:t>
            </a:r>
            <a:r>
              <a:rPr lang="zh-CN" altLang="zh-CN" sz="2800" b="1" dirty="0" smtClean="0"/>
              <a:t>改善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6876256" y="2060848"/>
            <a:ext cx="2267744" cy="2952328"/>
            <a:chOff x="6876256" y="2060848"/>
            <a:chExt cx="2267744" cy="2952328"/>
          </a:xfrm>
        </p:grpSpPr>
        <p:sp>
          <p:nvSpPr>
            <p:cNvPr id="4" name="矩形 3"/>
            <p:cNvSpPr/>
            <p:nvPr/>
          </p:nvSpPr>
          <p:spPr>
            <a:xfrm>
              <a:off x="7668344" y="2588711"/>
              <a:ext cx="1475656" cy="120032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dirty="0">
                  <a:solidFill>
                    <a:srgbClr val="FF0000"/>
                  </a:solidFill>
                </a:rPr>
                <a:t>非线性最小二</a:t>
              </a:r>
              <a:r>
                <a:rPr lang="zh-CN" altLang="zh-CN" b="1" dirty="0" smtClean="0">
                  <a:solidFill>
                    <a:srgbClr val="FF0000"/>
                  </a:solidFill>
                </a:rPr>
                <a:t>乘</a:t>
              </a:r>
              <a:r>
                <a:rPr lang="zh-CN" altLang="en-US" b="1" dirty="0" smtClean="0"/>
                <a:t>结果最好！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>
              <a:stCxn id="4" idx="0"/>
            </p:cNvCxnSpPr>
            <p:nvPr/>
          </p:nvCxnSpPr>
          <p:spPr bwMode="auto">
            <a:xfrm flipH="1" flipV="1">
              <a:off x="6876256" y="2060848"/>
              <a:ext cx="1529916" cy="52786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8063286" y="3789040"/>
              <a:ext cx="247643" cy="122413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499649" y="735360"/>
            <a:ext cx="3940586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3200" b="1" dirty="0">
                <a:latin typeface="+mj-lt"/>
                <a:ea typeface="隶书" panose="02010509060101010101" pitchFamily="49" charset="-122"/>
              </a:rPr>
              <a:t>模型检验和人口预测</a:t>
            </a:r>
            <a:endParaRPr lang="zh-CN" altLang="en-US" sz="3200" b="1" dirty="0"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412776"/>
            <a:ext cx="7920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上面</a:t>
            </a:r>
            <a:r>
              <a:rPr lang="zh-CN" altLang="zh-CN" sz="2800" b="1" dirty="0" smtClean="0"/>
              <a:t>表、图给</a:t>
            </a:r>
            <a:r>
              <a:rPr lang="zh-CN" altLang="zh-CN" sz="2800" b="1" dirty="0"/>
              <a:t>出</a:t>
            </a:r>
            <a:r>
              <a:rPr lang="zh-CN" altLang="zh-CN" sz="2800" b="1" dirty="0" smtClean="0"/>
              <a:t>的结果是</a:t>
            </a:r>
            <a:r>
              <a:rPr lang="zh-CN" altLang="zh-CN" sz="2800" b="1" dirty="0"/>
              <a:t>利用</a:t>
            </a:r>
            <a:r>
              <a:rPr lang="en-US" altLang="zh-CN" sz="2800" b="1" dirty="0"/>
              <a:t>1790</a:t>
            </a:r>
            <a:r>
              <a:rPr lang="zh-CN" altLang="zh-CN" sz="2800" b="1" dirty="0"/>
              <a:t>年至</a:t>
            </a:r>
            <a:r>
              <a:rPr lang="en-US" altLang="zh-CN" sz="2800" b="1" dirty="0"/>
              <a:t>2000</a:t>
            </a:r>
            <a:r>
              <a:rPr lang="zh-CN" altLang="zh-CN" sz="2800" b="1" dirty="0"/>
              <a:t>年美国人口</a:t>
            </a:r>
            <a:r>
              <a:rPr lang="zh-CN" altLang="zh-CN" sz="2800" b="1" dirty="0">
                <a:solidFill>
                  <a:srgbClr val="FF0000"/>
                </a:solidFill>
              </a:rPr>
              <a:t>数据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估计的</a:t>
            </a:r>
            <a:r>
              <a:rPr lang="zh-CN" altLang="zh-CN" sz="2800" b="1" dirty="0">
                <a:solidFill>
                  <a:srgbClr val="FF0000"/>
                </a:solidFill>
              </a:rPr>
              <a:t>参数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代入模型</a:t>
            </a:r>
            <a:r>
              <a:rPr lang="zh-CN" altLang="zh-CN" sz="2800" b="1" dirty="0">
                <a:solidFill>
                  <a:srgbClr val="FF0000"/>
                </a:solidFill>
              </a:rPr>
              <a:t>计算</a:t>
            </a:r>
            <a:r>
              <a:rPr lang="zh-CN" altLang="zh-CN" sz="2800" b="1" dirty="0"/>
              <a:t>得到</a:t>
            </a:r>
            <a:r>
              <a:rPr lang="zh-CN" altLang="zh-CN" sz="2800" b="1" dirty="0" smtClean="0"/>
              <a:t>的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395536" y="2917911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这些</a:t>
            </a:r>
            <a:r>
              <a:rPr lang="zh-CN" altLang="zh-CN" sz="2800" b="1" dirty="0"/>
              <a:t>结果与</a:t>
            </a:r>
            <a:r>
              <a:rPr lang="zh-CN" altLang="zh-CN" sz="2800" b="1" dirty="0" smtClean="0"/>
              <a:t>同期实际</a:t>
            </a:r>
            <a:r>
              <a:rPr lang="zh-CN" altLang="zh-CN" sz="2800" b="1" dirty="0"/>
              <a:t>数据</a:t>
            </a:r>
            <a:r>
              <a:rPr lang="zh-CN" altLang="zh-CN" sz="2800" b="1" dirty="0" smtClean="0"/>
              <a:t>比较</a:t>
            </a:r>
            <a:r>
              <a:rPr lang="zh-CN" altLang="en-US" sz="2800" b="1" dirty="0" smtClean="0"/>
              <a:t>虽</a:t>
            </a:r>
            <a:r>
              <a:rPr lang="zh-CN" altLang="zh-CN" sz="2800" b="1" dirty="0" smtClean="0"/>
              <a:t>能反映</a:t>
            </a:r>
            <a:r>
              <a:rPr lang="zh-CN" altLang="zh-CN" sz="2800" b="1" dirty="0"/>
              <a:t>模型</a:t>
            </a:r>
            <a:r>
              <a:rPr lang="zh-CN" altLang="zh-CN" sz="2800" b="1" dirty="0" smtClean="0"/>
              <a:t>与数据</a:t>
            </a:r>
            <a:r>
              <a:rPr lang="zh-CN" altLang="zh-CN" sz="2800" b="1" dirty="0"/>
              <a:t>的</a:t>
            </a:r>
            <a:r>
              <a:rPr lang="zh-CN" altLang="zh-CN" sz="2800" b="1" dirty="0">
                <a:solidFill>
                  <a:srgbClr val="FF0000"/>
                </a:solidFill>
              </a:rPr>
              <a:t>拟合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程度</a:t>
            </a:r>
            <a:r>
              <a:rPr lang="en-US" altLang="zh-CN" sz="2800" b="1" dirty="0" smtClean="0"/>
              <a:t>, </a:t>
            </a:r>
            <a:r>
              <a:rPr lang="zh-CN" altLang="en-US" sz="2800" b="1" dirty="0" smtClean="0"/>
              <a:t>但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不是</a:t>
            </a:r>
            <a:r>
              <a:rPr lang="zh-CN" altLang="zh-CN" sz="2800" b="1" dirty="0"/>
              <a:t>真正意义上的</a:t>
            </a:r>
            <a:r>
              <a:rPr lang="zh-CN" altLang="zh-CN" sz="2800" b="1" dirty="0">
                <a:solidFill>
                  <a:srgbClr val="FF0000"/>
                </a:solidFill>
              </a:rPr>
              <a:t>模型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检验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358853" y="4430079"/>
            <a:ext cx="82455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/>
              <a:t>在估计</a:t>
            </a:r>
            <a:r>
              <a:rPr lang="zh-CN" altLang="zh-CN" sz="2800" b="1" dirty="0" smtClean="0"/>
              <a:t>指数模型和</a:t>
            </a:r>
            <a:r>
              <a:rPr lang="en-US" altLang="zh-CN" sz="2800" b="1" dirty="0"/>
              <a:t>logistic</a:t>
            </a:r>
            <a:r>
              <a:rPr lang="zh-CN" altLang="zh-CN" sz="2800" b="1" dirty="0" smtClean="0"/>
              <a:t>模型参数</a:t>
            </a:r>
            <a:r>
              <a:rPr lang="zh-CN" altLang="en-US" sz="2800" b="1" dirty="0" smtClean="0"/>
              <a:t>时未</a:t>
            </a:r>
            <a:r>
              <a:rPr lang="zh-CN" altLang="zh-CN" sz="2800" b="1" dirty="0" smtClean="0"/>
              <a:t>用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2010</a:t>
            </a:r>
            <a:r>
              <a:rPr lang="zh-CN" altLang="zh-CN" sz="2800" b="1" dirty="0">
                <a:solidFill>
                  <a:srgbClr val="FF0000"/>
                </a:solidFill>
              </a:rPr>
              <a:t>年</a:t>
            </a:r>
            <a:r>
              <a:rPr lang="zh-CN" altLang="zh-CN" sz="2800" b="1" dirty="0" smtClean="0"/>
              <a:t>的美国人口</a:t>
            </a:r>
            <a:r>
              <a:rPr lang="zh-CN" altLang="zh-CN" sz="2800" b="1" dirty="0"/>
              <a:t>，</a:t>
            </a:r>
            <a:r>
              <a:rPr lang="zh-CN" altLang="zh-CN" sz="2800" b="1" dirty="0">
                <a:solidFill>
                  <a:srgbClr val="FF0000"/>
                </a:solidFill>
              </a:rPr>
              <a:t>留下</a:t>
            </a:r>
            <a:r>
              <a:rPr lang="zh-CN" altLang="zh-CN" sz="2800" b="1" dirty="0"/>
              <a:t>这个实际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数据</a:t>
            </a:r>
            <a:r>
              <a:rPr lang="zh-CN" altLang="zh-CN" sz="2800" b="1" dirty="0" smtClean="0"/>
              <a:t>用</a:t>
            </a:r>
            <a:r>
              <a:rPr lang="zh-CN" altLang="en-US" sz="2800" b="1" dirty="0" smtClean="0"/>
              <a:t>于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模型检验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499649" y="672362"/>
            <a:ext cx="3940586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3200" b="1" dirty="0">
                <a:latin typeface="+mj-lt"/>
                <a:ea typeface="隶书" panose="02010509060101010101" pitchFamily="49" charset="-122"/>
              </a:rPr>
              <a:t>模型检验和人口预测</a:t>
            </a:r>
            <a:endParaRPr lang="zh-CN" altLang="en-US" sz="3200" b="1" dirty="0">
              <a:latin typeface="+mj-lt"/>
              <a:ea typeface="隶书" panose="020105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51521" y="3140968"/>
          <a:ext cx="8712967" cy="1524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936103"/>
                <a:gridCol w="1224136"/>
                <a:gridCol w="1224136"/>
                <a:gridCol w="1224136"/>
                <a:gridCol w="1224136"/>
                <a:gridCol w="1440160"/>
                <a:gridCol w="14401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实际人口</a:t>
                      </a:r>
                      <a:endParaRPr lang="zh-CN" sz="20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（百万）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指数模型</a:t>
                      </a:r>
                      <a:endParaRPr lang="zh-CN" sz="20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方法一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指数模型</a:t>
                      </a:r>
                      <a:endParaRPr lang="zh-CN" sz="20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方法二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改进的指数模型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（方法一）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模型</a:t>
                      </a:r>
                      <a:endParaRPr lang="zh-CN" sz="20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（方法二）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308.7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515.0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356.0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314.0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296.8  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297.0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误差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66.8%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smtClean="0">
                          <a:solidFill>
                            <a:schemeClr val="tx1"/>
                          </a:solidFill>
                          <a:effectLst/>
                        </a:rPr>
                        <a:t>15.3%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1.7%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-3.9%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-3.8%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？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327.8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326.8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11560" y="2438018"/>
            <a:ext cx="7776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2010</a:t>
            </a:r>
            <a:r>
              <a:rPr lang="zh-CN" altLang="zh-CN" sz="2800" b="1" dirty="0" smtClean="0"/>
              <a:t>年实际</a:t>
            </a:r>
            <a:r>
              <a:rPr lang="zh-CN" altLang="zh-CN" sz="2800" b="1" dirty="0"/>
              <a:t>人口</a:t>
            </a:r>
            <a:r>
              <a:rPr lang="zh-CN" altLang="zh-CN" sz="2800" b="1" dirty="0" smtClean="0"/>
              <a:t>加入重估参数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预测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2020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年</a:t>
            </a:r>
            <a:r>
              <a:rPr lang="zh-CN" altLang="zh-CN" sz="2800" b="1" dirty="0" smtClean="0"/>
              <a:t>人口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11560" y="1234216"/>
            <a:ext cx="7776864" cy="1114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用</a:t>
            </a:r>
            <a:r>
              <a:rPr lang="en-US" altLang="zh-CN" sz="2800" b="1" dirty="0" smtClean="0"/>
              <a:t>1790</a:t>
            </a:r>
            <a:r>
              <a:rPr lang="zh-CN" altLang="zh-CN" sz="2800" b="1" dirty="0"/>
              <a:t>年至</a:t>
            </a:r>
            <a:r>
              <a:rPr lang="en-US" altLang="zh-CN" sz="2800" b="1" dirty="0"/>
              <a:t>2000</a:t>
            </a:r>
            <a:r>
              <a:rPr lang="zh-CN" altLang="zh-CN" sz="2800" b="1" dirty="0"/>
              <a:t>年美国</a:t>
            </a:r>
            <a:r>
              <a:rPr lang="zh-CN" altLang="zh-CN" sz="2800" b="1" dirty="0" smtClean="0"/>
              <a:t>人口估计参数</a:t>
            </a:r>
            <a:r>
              <a:rPr lang="zh-CN" altLang="zh-CN" sz="2800" b="1" dirty="0"/>
              <a:t>代入</a:t>
            </a:r>
            <a:r>
              <a:rPr lang="zh-CN" altLang="zh-CN" sz="2800" b="1" dirty="0" smtClean="0"/>
              <a:t>模型</a:t>
            </a:r>
            <a:r>
              <a:rPr lang="en-US" altLang="zh-CN" sz="2800" b="1" dirty="0" smtClean="0"/>
              <a:t>,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计算</a:t>
            </a:r>
            <a:r>
              <a:rPr lang="en-US" altLang="zh-CN" sz="2800" b="1" dirty="0">
                <a:solidFill>
                  <a:srgbClr val="FF0000"/>
                </a:solidFill>
              </a:rPr>
              <a:t>2010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年人口</a:t>
            </a:r>
            <a:r>
              <a:rPr lang="zh-CN" altLang="en-US" sz="2800" b="1" dirty="0" smtClean="0"/>
              <a:t>与实际值比较作为</a:t>
            </a:r>
            <a:r>
              <a:rPr lang="zh-CN" altLang="en-US" sz="2800" b="1" dirty="0">
                <a:solidFill>
                  <a:srgbClr val="FF0000"/>
                </a:solidFill>
              </a:rPr>
              <a:t>模型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检验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467544" y="5500681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预测准确性</a:t>
            </a:r>
            <a:r>
              <a:rPr lang="zh-CN" altLang="zh-CN" sz="2800" b="1" dirty="0" smtClean="0"/>
              <a:t>需等</a:t>
            </a:r>
            <a:r>
              <a:rPr lang="en-US" altLang="zh-CN" sz="2800" b="1" dirty="0" smtClean="0"/>
              <a:t>2020</a:t>
            </a:r>
            <a:r>
              <a:rPr lang="zh-CN" altLang="zh-CN" sz="2800" b="1" dirty="0"/>
              <a:t>年美国人口调查</a:t>
            </a:r>
            <a:r>
              <a:rPr lang="zh-CN" altLang="zh-CN" sz="2800" b="1" dirty="0" smtClean="0"/>
              <a:t>结果公布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7967826" y="5162127"/>
            <a:ext cx="9246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拭目以待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346" y="4869160"/>
            <a:ext cx="6223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模型</a:t>
            </a:r>
            <a:r>
              <a:rPr lang="zh-CN" altLang="en-US" sz="2800" b="1" dirty="0" smtClean="0"/>
              <a:t>检验的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误差在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5%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以内</a:t>
            </a:r>
            <a:r>
              <a:rPr lang="zh-CN" altLang="en-US" sz="2800" b="1" dirty="0" smtClean="0"/>
              <a:t>，可以接受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04124" y="1124744"/>
            <a:ext cx="2347996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800" b="1" dirty="0"/>
              <a:t>世界</a:t>
            </a:r>
            <a:r>
              <a:rPr lang="zh-CN" altLang="en-US" sz="2800" b="1" dirty="0" smtClean="0"/>
              <a:t>人口增长</a:t>
            </a:r>
            <a:endParaRPr lang="zh-CN" altLang="en-US" sz="2800" b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3528" y="1772816"/>
          <a:ext cx="8352932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/>
                <a:gridCol w="791759"/>
                <a:gridCol w="905291"/>
                <a:gridCol w="895238"/>
                <a:gridCol w="915344"/>
                <a:gridCol w="905291"/>
                <a:gridCol w="905291"/>
                <a:gridCol w="905291"/>
                <a:gridCol w="905291"/>
              </a:tblGrid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年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1625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1804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1927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1960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1974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1987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1999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</a:rPr>
                        <a:t>2011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 smtClean="0">
                          <a:effectLst/>
                        </a:rPr>
                        <a:t>人口</a:t>
                      </a:r>
                      <a:r>
                        <a:rPr lang="en-US" altLang="zh-CN" sz="2400" b="1" kern="100" dirty="0" smtClean="0">
                          <a:effectLst/>
                        </a:rPr>
                        <a:t>(</a:t>
                      </a:r>
                      <a:r>
                        <a:rPr lang="zh-CN" sz="2400" b="1" kern="100" dirty="0" smtClean="0">
                          <a:effectLst/>
                        </a:rPr>
                        <a:t>亿</a:t>
                      </a:r>
                      <a:r>
                        <a:rPr lang="en-US" altLang="zh-CN" sz="2400" b="1" kern="100" dirty="0" smtClean="0">
                          <a:effectLst/>
                        </a:rPr>
                        <a:t>)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10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20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30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40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50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60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70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23525" y="3933056"/>
          <a:ext cx="8208915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26"/>
                <a:gridCol w="997827"/>
                <a:gridCol w="997827"/>
                <a:gridCol w="997827"/>
                <a:gridCol w="997827"/>
                <a:gridCol w="997827"/>
                <a:gridCol w="997827"/>
                <a:gridCol w="997827"/>
              </a:tblGrid>
              <a:tr h="252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年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1949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1953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1965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1982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1990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2000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2010</a:t>
                      </a:r>
                      <a:endParaRPr lang="zh-CN" sz="2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400" b="1" kern="100" dirty="0" smtClean="0">
                          <a:effectLst/>
                        </a:rPr>
                        <a:t>人口</a:t>
                      </a:r>
                      <a:r>
                        <a:rPr lang="en-US" altLang="zh-CN" sz="2400" b="1" kern="100" dirty="0" smtClean="0">
                          <a:effectLst/>
                        </a:rPr>
                        <a:t>(</a:t>
                      </a:r>
                      <a:r>
                        <a:rPr lang="zh-CN" altLang="zh-CN" sz="2400" b="1" kern="100" dirty="0" smtClean="0">
                          <a:effectLst/>
                        </a:rPr>
                        <a:t>亿</a:t>
                      </a:r>
                      <a:r>
                        <a:rPr lang="en-US" altLang="zh-CN" sz="2400" b="1" kern="100" dirty="0" smtClean="0">
                          <a:effectLst/>
                        </a:rPr>
                        <a:t>)</a:t>
                      </a:r>
                      <a:endParaRPr lang="zh-CN" altLang="zh-CN" sz="2400" b="1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5.42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5.88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7.25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10.17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11.43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12.67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13.40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251520" y="275131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人口</a:t>
            </a:r>
            <a:r>
              <a:rPr lang="zh-CN" altLang="zh-CN" b="1" dirty="0" smtClean="0"/>
              <a:t>翻番时间</a:t>
            </a:r>
            <a:endParaRPr lang="zh-CN" altLang="en-US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84321" y="2492896"/>
            <a:ext cx="1023583" cy="720080"/>
            <a:chOff x="2684321" y="2492896"/>
            <a:chExt cx="1023583" cy="720080"/>
          </a:xfrm>
        </p:grpSpPr>
        <p:sp>
          <p:nvSpPr>
            <p:cNvPr id="12" name="TextBox 11"/>
            <p:cNvSpPr txBox="1"/>
            <p:nvPr/>
          </p:nvSpPr>
          <p:spPr>
            <a:xfrm>
              <a:off x="2684321" y="2751311"/>
              <a:ext cx="1023583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123</a:t>
              </a:r>
              <a:r>
                <a:rPr lang="zh-CN" altLang="en-US" b="1" dirty="0"/>
                <a:t>年</a:t>
              </a:r>
              <a:endParaRPr lang="zh-CN" altLang="en-US" b="1" dirty="0"/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2771800" y="2492898"/>
              <a:ext cx="0" cy="25841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V="1">
              <a:off x="3635896" y="2492896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组合 4"/>
          <p:cNvGrpSpPr/>
          <p:nvPr/>
        </p:nvGrpSpPr>
        <p:grpSpPr>
          <a:xfrm>
            <a:off x="4716015" y="2492896"/>
            <a:ext cx="2664296" cy="749697"/>
            <a:chOff x="4716015" y="2492896"/>
            <a:chExt cx="2664296" cy="749697"/>
          </a:xfrm>
        </p:grpSpPr>
        <p:cxnSp>
          <p:nvCxnSpPr>
            <p:cNvPr id="25" name="直接箭头连接符 24"/>
            <p:cNvCxnSpPr/>
            <p:nvPr/>
          </p:nvCxnSpPr>
          <p:spPr bwMode="auto">
            <a:xfrm>
              <a:off x="4716015" y="2492898"/>
              <a:ext cx="1152129" cy="28803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直接箭头连接符 25"/>
            <p:cNvCxnSpPr>
              <a:stCxn id="27" idx="0"/>
            </p:cNvCxnSpPr>
            <p:nvPr/>
          </p:nvCxnSpPr>
          <p:spPr bwMode="auto">
            <a:xfrm flipV="1">
              <a:off x="6595697" y="2492896"/>
              <a:ext cx="712607" cy="28803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5811082" y="2780928"/>
              <a:ext cx="1569229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       39</a:t>
              </a:r>
              <a:r>
                <a:rPr lang="zh-CN" altLang="en-US" b="1" dirty="0" smtClean="0"/>
                <a:t>年</a:t>
              </a:r>
              <a:endParaRPr lang="zh-CN" altLang="en-US" b="1" dirty="0"/>
            </a:p>
          </p:txBody>
        </p:sp>
      </p:grp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3304124" y="3284984"/>
            <a:ext cx="2347996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b="1" dirty="0"/>
              <a:t>中国</a:t>
            </a:r>
            <a:r>
              <a:rPr lang="zh-CN" altLang="en-US" b="1" dirty="0" smtClean="0"/>
              <a:t>人口增长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251520" y="5877272"/>
            <a:ext cx="8533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老龄化提速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/>
              <a:t>性别比</a:t>
            </a:r>
            <a:r>
              <a:rPr lang="zh-CN" altLang="zh-CN" sz="2800" b="1" dirty="0"/>
              <a:t>失调</a:t>
            </a:r>
            <a:r>
              <a:rPr lang="zh-CN" altLang="zh-CN" sz="2800" b="1" dirty="0" smtClean="0"/>
              <a:t>等凸显</a:t>
            </a:r>
            <a:r>
              <a:rPr lang="en-US" altLang="zh-CN" sz="2800" b="1" dirty="0"/>
              <a:t>,</a:t>
            </a:r>
            <a:r>
              <a:rPr lang="zh-CN" altLang="zh-CN" sz="2800" b="1" dirty="0" smtClean="0"/>
              <a:t>开始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调整人口政策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32" name="矩形 31"/>
          <p:cNvSpPr/>
          <p:nvPr/>
        </p:nvSpPr>
        <p:spPr>
          <a:xfrm>
            <a:off x="288912" y="4797152"/>
            <a:ext cx="763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20</a:t>
            </a:r>
            <a:r>
              <a:rPr lang="zh-CN" altLang="zh-CN" sz="2800" b="1" dirty="0"/>
              <a:t>世纪的一段时间</a:t>
            </a:r>
            <a:r>
              <a:rPr lang="zh-CN" altLang="zh-CN" sz="2800" b="1" dirty="0" smtClean="0"/>
              <a:t>内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人口增长</a:t>
            </a:r>
            <a:r>
              <a:rPr lang="zh-CN" altLang="zh-CN" sz="2800" b="1" dirty="0">
                <a:solidFill>
                  <a:srgbClr val="FF0000"/>
                </a:solidFill>
              </a:rPr>
              <a:t>速度过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快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33" name="矩形 32"/>
          <p:cNvSpPr/>
          <p:nvPr/>
        </p:nvSpPr>
        <p:spPr>
          <a:xfrm>
            <a:off x="251520" y="5343599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/>
              <a:t>年净增人口</a:t>
            </a:r>
            <a:r>
              <a:rPr lang="zh-CN" altLang="zh-CN" sz="2800" b="1" dirty="0" smtClean="0"/>
              <a:t>由</a:t>
            </a:r>
            <a:r>
              <a:rPr lang="zh-CN" altLang="en-US" sz="2800" b="1" dirty="0" smtClean="0"/>
              <a:t>最多的</a:t>
            </a:r>
            <a:r>
              <a:rPr lang="en-US" altLang="zh-CN" sz="2800" b="1" dirty="0" smtClean="0"/>
              <a:t>2000</a:t>
            </a:r>
            <a:r>
              <a:rPr lang="zh-CN" altLang="zh-CN" sz="2800" b="1" dirty="0"/>
              <a:t>多万</a:t>
            </a:r>
            <a:r>
              <a:rPr lang="zh-CN" altLang="zh-CN" sz="2800" b="1" dirty="0" smtClean="0"/>
              <a:t>降到</a:t>
            </a:r>
            <a:r>
              <a:rPr lang="en-US" altLang="zh-CN" sz="2800" b="1" dirty="0" smtClean="0"/>
              <a:t>2011</a:t>
            </a:r>
            <a:r>
              <a:rPr lang="zh-CN" altLang="en-US" sz="2800" b="1" dirty="0" smtClean="0"/>
              <a:t>年</a:t>
            </a:r>
            <a:r>
              <a:rPr lang="zh-CN" altLang="zh-CN" sz="2800" b="1" dirty="0" smtClean="0"/>
              <a:t>的</a:t>
            </a:r>
            <a:r>
              <a:rPr lang="en-US" altLang="zh-CN" sz="2800" b="1" dirty="0"/>
              <a:t>600</a:t>
            </a:r>
            <a:r>
              <a:rPr lang="zh-CN" altLang="zh-CN" sz="2800" b="1" dirty="0" smtClean="0"/>
              <a:t>多万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779911" y="2492896"/>
            <a:ext cx="1872209" cy="720080"/>
            <a:chOff x="3779911" y="2492896"/>
            <a:chExt cx="1872209" cy="720080"/>
          </a:xfrm>
        </p:grpSpPr>
        <p:sp>
          <p:nvSpPr>
            <p:cNvPr id="13" name="TextBox 12"/>
            <p:cNvSpPr txBox="1"/>
            <p:nvPr/>
          </p:nvSpPr>
          <p:spPr>
            <a:xfrm>
              <a:off x="3779911" y="2751311"/>
              <a:ext cx="1872209" cy="46166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       47</a:t>
              </a:r>
              <a:r>
                <a:rPr lang="zh-CN" altLang="en-US" b="1" dirty="0" smtClean="0"/>
                <a:t>年</a:t>
              </a:r>
              <a:endParaRPr lang="zh-CN" altLang="en-US" b="1" dirty="0"/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 flipV="1">
              <a:off x="5076056" y="2492896"/>
              <a:ext cx="432048" cy="25841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3779912" y="2492896"/>
              <a:ext cx="396044" cy="25841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100392" y="628650"/>
          <a:ext cx="610093" cy="800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Clip" r:id="rId1" imgW="3848100" imgH="5478780" progId="MS_ClipArt_Gallery.2">
                  <p:embed/>
                </p:oleObj>
              </mc:Choice>
              <mc:Fallback>
                <p:oleObj name="Clip" r:id="rId1" imgW="3848100" imgH="5478780" progId="MS_ClipArt_Gallery.2">
                  <p:embed/>
                  <p:pic>
                    <p:nvPicPr>
                      <p:cNvPr id="0" name="图片 676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628650"/>
                        <a:ext cx="610093" cy="800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2133600" y="478413"/>
            <a:ext cx="4598640" cy="64516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="1" dirty="0" smtClean="0">
                <a:latin typeface="+mj-lt"/>
                <a:ea typeface="隶书" panose="02010509060101010101" pitchFamily="49" charset="-122"/>
              </a:rPr>
              <a:t>人口增长</a:t>
            </a:r>
            <a:r>
              <a:rPr lang="zh-CN" altLang="en-US" sz="3600" b="1" dirty="0">
                <a:latin typeface="+mj-lt"/>
                <a:ea typeface="隶书" panose="02010509060101010101" pitchFamily="49" charset="-122"/>
              </a:rPr>
              <a:t>预测</a:t>
            </a:r>
            <a:endParaRPr lang="zh-CN" altLang="en-US" sz="3600" b="1" dirty="0">
              <a:latin typeface="+mj-lt"/>
              <a:ea typeface="隶书" panose="020105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9771" y="3933056"/>
          <a:ext cx="2993481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827"/>
                <a:gridCol w="997827"/>
                <a:gridCol w="997827"/>
              </a:tblGrid>
              <a:tr h="252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rgbClr val="FF0000"/>
                          </a:solidFill>
                          <a:effectLst/>
                        </a:rPr>
                        <a:t>1953</a:t>
                      </a:r>
                      <a:endParaRPr lang="zh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effectLst/>
                        </a:rPr>
                        <a:t>1965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rgbClr val="FF0000"/>
                          </a:solidFill>
                          <a:effectLst/>
                        </a:rPr>
                        <a:t>1982</a:t>
                      </a:r>
                      <a:endParaRPr lang="zh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rgbClr val="FF0000"/>
                          </a:solidFill>
                          <a:effectLst/>
                        </a:rPr>
                        <a:t>5.88</a:t>
                      </a:r>
                      <a:endParaRPr lang="zh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effectLst/>
                        </a:rPr>
                        <a:t>7.25</a:t>
                      </a:r>
                      <a:endParaRPr lang="zh-CN" sz="2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rgbClr val="FF0000"/>
                          </a:solidFill>
                          <a:effectLst/>
                        </a:rPr>
                        <a:t>10.17</a:t>
                      </a:r>
                      <a:endParaRPr lang="zh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30" grpId="0" animBg="1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02999" y="836712"/>
            <a:ext cx="4538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200" b="1" dirty="0" smtClean="0">
                <a:solidFill>
                  <a:srgbClr val="000000"/>
                </a:solidFill>
                <a:latin typeface="Times New Roman" panose="02020603050405020304"/>
                <a:ea typeface="隶书" panose="02010509060101010101" pitchFamily="49" charset="-122"/>
              </a:rPr>
              <a:t>logistic </a:t>
            </a:r>
            <a:r>
              <a:rPr lang="zh-CN" altLang="en-US" sz="3200" b="1" dirty="0" smtClean="0">
                <a:solidFill>
                  <a:srgbClr val="000000"/>
                </a:solidFill>
                <a:latin typeface="Times New Roman" panose="02020603050405020304"/>
                <a:ea typeface="隶书" panose="02010509060101010101" pitchFamily="49" charset="-122"/>
              </a:rPr>
              <a:t>模型的广泛应用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/>
              <a:ea typeface="隶书" panose="020105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9830" y="1471585"/>
            <a:ext cx="8046071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</a:rPr>
              <a:t>logistic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模型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/>
              <a:t>~ </a:t>
            </a:r>
            <a:r>
              <a:rPr lang="zh-CN" altLang="zh-CN" sz="2800" b="1" dirty="0" smtClean="0"/>
              <a:t>欧洲</a:t>
            </a:r>
            <a:r>
              <a:rPr lang="zh-CN" altLang="zh-CN" sz="2800" b="1" dirty="0"/>
              <a:t>生物数学家</a:t>
            </a:r>
            <a:r>
              <a:rPr lang="en-US" altLang="zh-CN" sz="2800" b="1" dirty="0"/>
              <a:t>Verhulst19</a:t>
            </a:r>
            <a:r>
              <a:rPr lang="zh-CN" altLang="zh-CN" sz="2800" b="1" dirty="0" smtClean="0"/>
              <a:t>世纪提出</a:t>
            </a:r>
            <a:r>
              <a:rPr lang="zh-CN" altLang="en-US" sz="2800" b="1" dirty="0" smtClean="0"/>
              <a:t>，</a:t>
            </a:r>
            <a:r>
              <a:rPr lang="zh-CN" altLang="zh-CN" sz="2800" b="1" dirty="0" smtClean="0"/>
              <a:t>中译名</a:t>
            </a:r>
            <a:r>
              <a:rPr lang="zh-CN" altLang="en-US" sz="2800" b="1" dirty="0" smtClean="0"/>
              <a:t>为</a:t>
            </a:r>
            <a:r>
              <a:rPr lang="zh-CN" altLang="zh-CN" sz="2800" b="1" dirty="0" smtClean="0"/>
              <a:t>逻辑</a:t>
            </a:r>
            <a:r>
              <a:rPr lang="zh-CN" altLang="zh-CN" sz="2800" b="1" dirty="0"/>
              <a:t>斯谛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612329" y="4619600"/>
            <a:ext cx="835215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经济、社会领域中</a:t>
            </a:r>
            <a:r>
              <a:rPr lang="zh-CN" altLang="en-US" sz="2800" b="1" dirty="0">
                <a:solidFill>
                  <a:srgbClr val="FF0000"/>
                </a:solidFill>
              </a:rPr>
              <a:t>的应用</a:t>
            </a:r>
            <a:r>
              <a:rPr lang="en-US" altLang="zh-CN" sz="2800" b="1" dirty="0" smtClean="0"/>
              <a:t>——</a:t>
            </a:r>
            <a:r>
              <a:rPr lang="zh-CN" altLang="en-US" sz="2800" b="1" dirty="0" smtClean="0">
                <a:latin typeface="宋体" panose="02010600030101010101" pitchFamily="2" charset="-122"/>
              </a:rPr>
              <a:t>耐用消费品销售量、</a:t>
            </a:r>
            <a:endParaRPr lang="en-US" altLang="zh-CN" sz="2800" b="1" dirty="0" smtClean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en-US" altLang="zh-CN" sz="2800" b="1" dirty="0" smtClean="0">
                <a:latin typeface="宋体" panose="02010600030101010101" pitchFamily="2" charset="-122"/>
              </a:rPr>
              <a:t> </a:t>
            </a:r>
            <a:r>
              <a:rPr lang="zh-CN" altLang="en-US" sz="2800" b="1" dirty="0" smtClean="0">
                <a:latin typeface="宋体" panose="02010600030101010101" pitchFamily="2" charset="-122"/>
              </a:rPr>
              <a:t>消息传播范围的</a:t>
            </a:r>
            <a:r>
              <a:rPr lang="zh-CN" altLang="en-US" sz="2800" b="1" dirty="0"/>
              <a:t>变化规律</a:t>
            </a:r>
            <a:r>
              <a:rPr lang="en-US" altLang="zh-CN" sz="2800" b="1" dirty="0" smtClean="0"/>
              <a:t>.</a:t>
            </a:r>
            <a:endParaRPr lang="en-US" altLang="zh-CN" sz="2800" b="1" dirty="0" smtClean="0">
              <a:latin typeface="宋体" panose="02010600030101010101" pitchFamily="2" charset="-122"/>
            </a:endParaRPr>
          </a:p>
        </p:txBody>
      </p:sp>
      <p:sp>
        <p:nvSpPr>
          <p:cNvPr id="7" name="Text Box 45"/>
          <p:cNvSpPr txBox="1">
            <a:spLocks noChangeArrowheads="1"/>
          </p:cNvSpPr>
          <p:nvPr/>
        </p:nvSpPr>
        <p:spPr bwMode="auto">
          <a:xfrm>
            <a:off x="649830" y="2870055"/>
            <a:ext cx="788480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2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生态、医疗领域中的应用</a:t>
            </a:r>
            <a:r>
              <a:rPr lang="en-US" altLang="zh-CN" sz="2800" b="1" dirty="0" smtClean="0"/>
              <a:t>——</a:t>
            </a:r>
            <a:r>
              <a:rPr lang="zh-CN" altLang="en-US" sz="2800" b="1" dirty="0" smtClean="0"/>
              <a:t>鱼塘中鱼群数量、</a:t>
            </a:r>
            <a:endParaRPr lang="en-US" altLang="zh-CN" sz="2800" b="1" dirty="0" smtClean="0"/>
          </a:p>
          <a:p>
            <a:pPr eaLnBrk="1" hangingPunct="1">
              <a:lnSpc>
                <a:spcPts val="4200"/>
              </a:lnSpc>
              <a:spcBef>
                <a:spcPct val="50000"/>
              </a:spcBef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 </a:t>
            </a:r>
            <a:r>
              <a:rPr lang="zh-CN" altLang="en-US" sz="2800" b="1" dirty="0" smtClean="0"/>
              <a:t> 森林中树木数量、传染病传播人数的变化规律</a:t>
            </a:r>
            <a:r>
              <a:rPr lang="en-US" altLang="zh-CN" sz="2800" b="1" dirty="0" smtClean="0"/>
              <a:t>.</a:t>
            </a: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340768"/>
            <a:ext cx="79928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模型</a:t>
            </a:r>
            <a:r>
              <a:rPr lang="zh-CN" altLang="zh-CN" sz="2800" b="1" dirty="0" smtClean="0">
                <a:solidFill>
                  <a:srgbClr val="FF0000"/>
                </a:solidFill>
                <a:latin typeface="+mj-lt"/>
                <a:ea typeface="+mj-ea"/>
              </a:rPr>
              <a:t>假设</a:t>
            </a:r>
            <a:r>
              <a:rPr lang="zh-CN" altLang="zh-CN" sz="2800" b="1" dirty="0">
                <a:latin typeface="+mj-lt"/>
                <a:ea typeface="+mj-ea"/>
              </a:rPr>
              <a:t>是建模</a:t>
            </a:r>
            <a:r>
              <a:rPr lang="zh-CN" altLang="zh-CN" sz="2800" b="1" dirty="0" smtClean="0">
                <a:latin typeface="+mj-lt"/>
                <a:ea typeface="+mj-ea"/>
              </a:rPr>
              <a:t>的</a:t>
            </a:r>
            <a:r>
              <a:rPr lang="zh-CN" altLang="en-US" sz="2800" b="1" dirty="0" smtClean="0">
                <a:latin typeface="+mj-lt"/>
                <a:ea typeface="+mj-ea"/>
              </a:rPr>
              <a:t>关键之一</a:t>
            </a:r>
            <a:r>
              <a:rPr lang="en-US" altLang="zh-CN" sz="2800" b="1" dirty="0" smtClean="0">
                <a:latin typeface="+mj-lt"/>
                <a:ea typeface="+mj-ea"/>
              </a:rPr>
              <a:t>.</a:t>
            </a:r>
            <a:r>
              <a:rPr lang="zh-CN" altLang="en-US" sz="2800" b="1" dirty="0" smtClean="0">
                <a:latin typeface="+mj-lt"/>
                <a:ea typeface="+mj-ea"/>
              </a:rPr>
              <a:t>  </a:t>
            </a:r>
            <a:r>
              <a:rPr lang="en-US" altLang="zh-CN" sz="2800" b="1" dirty="0" smtClean="0">
                <a:latin typeface="+mj-lt"/>
                <a:ea typeface="+mj-ea"/>
              </a:rPr>
              <a:t>“</a:t>
            </a:r>
            <a:r>
              <a:rPr lang="zh-CN" altLang="zh-CN" sz="2800" b="1" dirty="0" smtClean="0">
                <a:latin typeface="+mj-lt"/>
                <a:ea typeface="+mj-ea"/>
              </a:rPr>
              <a:t>增长率</a:t>
            </a:r>
            <a:r>
              <a:rPr lang="zh-CN" altLang="zh-CN" sz="2800" b="1" dirty="0">
                <a:latin typeface="+mj-lt"/>
                <a:ea typeface="+mj-ea"/>
              </a:rPr>
              <a:t>随人口增加而线性</a:t>
            </a:r>
            <a:r>
              <a:rPr lang="zh-CN" altLang="zh-CN" sz="2800" b="1" dirty="0" smtClean="0">
                <a:latin typeface="+mj-lt"/>
                <a:ea typeface="+mj-ea"/>
              </a:rPr>
              <a:t>减少</a:t>
            </a:r>
            <a:r>
              <a:rPr lang="en-US" altLang="zh-CN" sz="2800" b="1" dirty="0" smtClean="0">
                <a:latin typeface="+mj-lt"/>
                <a:ea typeface="+mj-ea"/>
              </a:rPr>
              <a:t>”</a:t>
            </a:r>
            <a:r>
              <a:rPr lang="zh-CN" altLang="en-US" sz="2800" b="1" dirty="0" smtClean="0">
                <a:latin typeface="+mj-lt"/>
                <a:ea typeface="+mj-ea"/>
              </a:rPr>
              <a:t>是</a:t>
            </a:r>
            <a:r>
              <a:rPr lang="en-US" altLang="zh-CN" sz="2800" b="1" dirty="0" smtClean="0">
                <a:solidFill>
                  <a:srgbClr val="000000"/>
                </a:solidFill>
                <a:latin typeface="+mj-lt"/>
                <a:ea typeface="+mj-ea"/>
              </a:rPr>
              <a:t>logistic</a:t>
            </a:r>
            <a:r>
              <a:rPr lang="zh-CN" altLang="en-US" sz="2800" b="1" dirty="0">
                <a:solidFill>
                  <a:srgbClr val="000000"/>
                </a:solidFill>
                <a:latin typeface="+mj-lt"/>
                <a:ea typeface="+mj-ea"/>
              </a:rPr>
              <a:t>模型</a:t>
            </a:r>
            <a:r>
              <a:rPr lang="zh-CN" altLang="en-US" sz="2800" b="1" dirty="0" smtClean="0">
                <a:latin typeface="+mj-lt"/>
                <a:ea typeface="+mj-ea"/>
              </a:rPr>
              <a:t>的</a:t>
            </a:r>
            <a:r>
              <a:rPr lang="zh-CN" altLang="zh-CN" sz="2800" b="1" dirty="0" smtClean="0">
                <a:solidFill>
                  <a:srgbClr val="FF0000"/>
                </a:solidFill>
                <a:latin typeface="+mj-lt"/>
                <a:ea typeface="+mj-ea"/>
              </a:rPr>
              <a:t>合理</a:t>
            </a:r>
            <a:r>
              <a:rPr lang="zh-CN" altLang="zh-CN" sz="2800" b="1" dirty="0">
                <a:solidFill>
                  <a:srgbClr val="FF0000"/>
                </a:solidFill>
                <a:latin typeface="+mj-lt"/>
                <a:ea typeface="+mj-ea"/>
              </a:rPr>
              <a:t>、</a:t>
            </a:r>
            <a:r>
              <a:rPr lang="zh-CN" altLang="zh-CN" sz="2800" b="1" dirty="0" smtClean="0">
                <a:solidFill>
                  <a:srgbClr val="FF0000"/>
                </a:solidFill>
                <a:latin typeface="+mj-lt"/>
                <a:ea typeface="+mj-ea"/>
              </a:rPr>
              <a:t>简化假设</a:t>
            </a:r>
            <a:r>
              <a:rPr lang="en-US" altLang="zh-CN" sz="2800" b="1" dirty="0" smtClean="0">
                <a:latin typeface="+mj-lt"/>
                <a:ea typeface="+mj-ea"/>
              </a:rPr>
              <a:t>.</a:t>
            </a:r>
            <a:endParaRPr lang="zh-CN" altLang="en-US" sz="2800" b="1" dirty="0">
              <a:latin typeface="+mj-lt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2636912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>
                <a:solidFill>
                  <a:srgbClr val="FF0000"/>
                </a:solidFill>
              </a:rPr>
              <a:t>参数估计</a:t>
            </a:r>
            <a:r>
              <a:rPr lang="zh-CN" altLang="zh-CN" sz="2800" b="1" dirty="0"/>
              <a:t>是建模的重要</a:t>
            </a:r>
            <a:r>
              <a:rPr lang="zh-CN" altLang="zh-CN" sz="2800" b="1" dirty="0" smtClean="0"/>
              <a:t>步骤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/>
              <a:t>最小二乘法</a:t>
            </a:r>
            <a:r>
              <a:rPr lang="zh-CN" altLang="zh-CN" sz="2800" b="1" dirty="0"/>
              <a:t>是参数估计的基本</a:t>
            </a:r>
            <a:r>
              <a:rPr lang="zh-CN" altLang="zh-CN" sz="2800" b="1" dirty="0" smtClean="0"/>
              <a:t>方法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11560" y="3933056"/>
            <a:ext cx="784887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模型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检验</a:t>
            </a:r>
            <a:r>
              <a:rPr lang="zh-CN" altLang="en-US" sz="2800" b="1" dirty="0"/>
              <a:t>对</a:t>
            </a:r>
            <a:r>
              <a:rPr lang="zh-CN" altLang="en-US" sz="2800" b="1" dirty="0" smtClean="0"/>
              <a:t>建模是不可缺少的</a:t>
            </a:r>
            <a:r>
              <a:rPr lang="en-US" altLang="zh-CN" sz="2800" b="1" dirty="0" smtClean="0"/>
              <a:t>.  </a:t>
            </a:r>
            <a:r>
              <a:rPr lang="zh-CN" altLang="zh-CN" sz="2800" b="1" dirty="0" smtClean="0"/>
              <a:t>用作</a:t>
            </a:r>
            <a:r>
              <a:rPr lang="zh-CN" altLang="zh-CN" sz="2800" b="1" dirty="0"/>
              <a:t>检验的数据不</a:t>
            </a:r>
            <a:r>
              <a:rPr lang="zh-CN" altLang="zh-CN" sz="2800" b="1" dirty="0" smtClean="0"/>
              <a:t>应</a:t>
            </a:r>
            <a:r>
              <a:rPr lang="zh-CN" altLang="en-US" sz="2800" b="1" dirty="0" smtClean="0"/>
              <a:t>用于</a:t>
            </a:r>
            <a:r>
              <a:rPr lang="zh-CN" altLang="zh-CN" sz="2800" b="1" dirty="0" smtClean="0"/>
              <a:t>建模</a:t>
            </a:r>
            <a:r>
              <a:rPr lang="zh-CN" altLang="zh-CN" sz="2800" b="1" dirty="0"/>
              <a:t>过程的</a:t>
            </a:r>
            <a:r>
              <a:rPr lang="zh-CN" altLang="zh-CN" sz="2800" b="1" dirty="0" smtClean="0"/>
              <a:t>参数估计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/>
              <a:t>正像</a:t>
            </a:r>
            <a:r>
              <a:rPr lang="zh-CN" altLang="zh-CN" sz="2800" b="1" dirty="0"/>
              <a:t>裁判员</a:t>
            </a:r>
            <a:r>
              <a:rPr lang="zh-CN" altLang="zh-CN" sz="2800" b="1" dirty="0" smtClean="0"/>
              <a:t>不</a:t>
            </a:r>
            <a:r>
              <a:rPr lang="zh-CN" altLang="en-US" sz="2800" b="1" dirty="0" smtClean="0"/>
              <a:t>能</a:t>
            </a:r>
            <a:r>
              <a:rPr lang="zh-CN" altLang="zh-CN" sz="2800" b="1" dirty="0" smtClean="0"/>
              <a:t>做</a:t>
            </a:r>
            <a:r>
              <a:rPr lang="zh-CN" altLang="zh-CN" sz="2800" b="1" dirty="0"/>
              <a:t>运动员</a:t>
            </a:r>
            <a:r>
              <a:rPr lang="zh-CN" altLang="zh-CN" sz="2800" b="1" dirty="0" smtClean="0"/>
              <a:t>一样</a:t>
            </a:r>
            <a:r>
              <a:rPr lang="en-US" altLang="zh-CN" sz="2800" b="1" dirty="0" smtClean="0"/>
              <a:t>.</a:t>
            </a:r>
            <a:endParaRPr lang="zh-CN" altLang="zh-CN" sz="28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99649" y="735360"/>
            <a:ext cx="3940586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3200" b="1" dirty="0">
                <a:latin typeface="+mj-lt"/>
                <a:ea typeface="隶书" panose="02010509060101010101" pitchFamily="49" charset="-122"/>
              </a:rPr>
              <a:t>小结与评注</a:t>
            </a:r>
            <a:endParaRPr lang="zh-CN" altLang="en-US" sz="3200" b="1" dirty="0">
              <a:latin typeface="+mj-lt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1752600" y="1309688"/>
            <a:ext cx="510540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"/>
              </a:spcBef>
              <a:buFontTx/>
              <a:buChar char="•"/>
            </a:pPr>
            <a:r>
              <a:rPr lang="en-US" altLang="zh-CN" sz="2800" b="1" dirty="0"/>
              <a:t> </a:t>
            </a:r>
            <a:r>
              <a:rPr lang="zh-CN" altLang="en-US" sz="2800" b="1" dirty="0"/>
              <a:t>再生资源（渔业、林业等）与</a:t>
            </a:r>
            <a:endParaRPr lang="zh-CN" altLang="en-US" sz="2800" b="1" dirty="0"/>
          </a:p>
          <a:p>
            <a:pPr eaLnBrk="1" hangingPunct="1">
              <a:spcBef>
                <a:spcPct val="5000"/>
              </a:spcBef>
            </a:pPr>
            <a:r>
              <a:rPr lang="zh-CN" altLang="en-US" sz="2800" b="1" dirty="0"/>
              <a:t>  非再生资源（矿业等）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752600" y="2286000"/>
            <a:ext cx="613251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再生资源应适度开发</a:t>
            </a:r>
            <a:r>
              <a:rPr lang="en-US" altLang="zh-CN" sz="2800" b="1"/>
              <a:t>——</a:t>
            </a:r>
            <a:r>
              <a:rPr lang="zh-CN" altLang="en-US" sz="2800" b="1"/>
              <a:t>在持续稳产</a:t>
            </a:r>
            <a:endParaRPr lang="zh-CN" altLang="en-US" sz="2800" b="1"/>
          </a:p>
          <a:p>
            <a:pPr eaLnBrk="1" hangingPunct="1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/>
              <a:t>  前提下实现最大产量或最佳效益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04800" y="3581400"/>
            <a:ext cx="1295400" cy="12636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问题及  分析</a:t>
            </a:r>
            <a:endParaRPr lang="zh-CN" altLang="en-US" sz="32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1752600" y="3530600"/>
            <a:ext cx="577215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在</a:t>
            </a:r>
            <a:r>
              <a:rPr lang="zh-CN" altLang="en-US" sz="2800" b="1">
                <a:solidFill>
                  <a:srgbClr val="FF3300"/>
                </a:solidFill>
              </a:rPr>
              <a:t>捕捞量稳定</a:t>
            </a:r>
            <a:r>
              <a:rPr lang="zh-CN" altLang="en-US" sz="2800" b="1"/>
              <a:t>的条件下，如何控制</a:t>
            </a:r>
            <a:endParaRPr lang="zh-CN" altLang="en-US" sz="2800" b="1"/>
          </a:p>
          <a:p>
            <a:pPr eaLnBrk="1" hangingPunct="1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/>
              <a:t>  捕捞使产量最大或效益最佳</a:t>
            </a:r>
            <a:r>
              <a:rPr lang="en-US" altLang="zh-CN" sz="2800" b="1"/>
              <a:t>?</a:t>
            </a:r>
            <a:endParaRPr lang="en-US" altLang="zh-CN" sz="2800" b="1"/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752600" y="4673600"/>
            <a:ext cx="613251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如果使捕捞量等于自然增长量，</a:t>
            </a:r>
            <a:r>
              <a:rPr lang="zh-CN" altLang="en-US" sz="2800" b="1">
                <a:solidFill>
                  <a:srgbClr val="FF3300"/>
                </a:solidFill>
              </a:rPr>
              <a:t>渔场</a:t>
            </a:r>
            <a:endParaRPr lang="zh-CN" altLang="en-US" sz="2800" b="1">
              <a:solidFill>
                <a:srgbClr val="FF33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solidFill>
                  <a:srgbClr val="FF3300"/>
                </a:solidFill>
              </a:rPr>
              <a:t>  鱼量将保持不变</a:t>
            </a:r>
            <a:r>
              <a:rPr lang="zh-CN" altLang="en-US" sz="2800" b="1"/>
              <a:t>，则捕捞量稳定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pic>
        <p:nvPicPr>
          <p:cNvPr id="60424" name="Picture 15" descr="NA01441_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09600"/>
            <a:ext cx="10128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381000" y="1447800"/>
            <a:ext cx="10668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背景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133600" y="476672"/>
            <a:ext cx="5102696" cy="64516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600" b="1" dirty="0" smtClean="0">
                <a:latin typeface="+mj-lt"/>
                <a:ea typeface="隶书" panose="02010509060101010101" pitchFamily="49" charset="-122"/>
              </a:rPr>
              <a:t>  </a:t>
            </a:r>
            <a:r>
              <a:rPr lang="zh-CN" altLang="en-US" sz="3600" b="1" dirty="0" smtClean="0">
                <a:latin typeface="+mj-lt"/>
                <a:ea typeface="隶书" panose="02010509060101010101" pitchFamily="49" charset="-122"/>
              </a:rPr>
              <a:t>捕鱼</a:t>
            </a:r>
            <a:r>
              <a:rPr lang="zh-CN" altLang="en-US" sz="3600" b="1" dirty="0">
                <a:latin typeface="+mj-lt"/>
                <a:ea typeface="隶书" panose="02010509060101010101" pitchFamily="49" charset="-122"/>
              </a:rPr>
              <a:t>业的持续收获</a:t>
            </a:r>
            <a:endParaRPr lang="zh-CN" altLang="en-US" sz="3600" b="1" dirty="0">
              <a:latin typeface="+mj-lt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 autoUpdateAnimBg="0"/>
      <p:bldP spid="22537" grpId="0" animBg="1" autoUpdateAnimBg="0"/>
      <p:bldP spid="22539" grpId="0" animBg="1" autoUpdateAnimBg="0"/>
      <p:bldP spid="22540" grpId="0" animBg="1" autoUpdateAnimBg="0"/>
      <p:bldP spid="22541" grpId="0" animBg="1" autoUpdateAnimBg="0"/>
      <p:bldP spid="2254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7" name="Object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047999" y="4869160"/>
          <a:ext cx="4836369" cy="93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1" name="公式" r:id="rId2" imgW="2171700" imgH="469900" progId="Equation.3">
                  <p:embed/>
                </p:oleObj>
              </mc:Choice>
              <mc:Fallback>
                <p:oleObj name="公式" r:id="rId2" imgW="2171700" imgH="469900" progId="Equation.3">
                  <p:embed/>
                  <p:pic>
                    <p:nvPicPr>
                      <p:cNvPr id="0" name="图片 9020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999" y="4869160"/>
                        <a:ext cx="4836369" cy="93317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828800" y="1910003"/>
          <a:ext cx="3712096" cy="82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2" name="公式" r:id="rId5" imgW="1790700" imgH="469900" progId="Equation.3">
                  <p:embed/>
                </p:oleObj>
              </mc:Choice>
              <mc:Fallback>
                <p:oleObj name="公式" r:id="rId5" imgW="1790700" imgH="469900" progId="Equation.3">
                  <p:embed/>
                  <p:pic>
                    <p:nvPicPr>
                      <p:cNvPr id="0" name="图片 90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10003"/>
                        <a:ext cx="3712096" cy="823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9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62918" y="4188611"/>
          <a:ext cx="3120752" cy="465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3" name="公式" r:id="rId8" imgW="1701800" imgH="254000" progId="Equation.3">
                  <p:embed/>
                </p:oleObj>
              </mc:Choice>
              <mc:Fallback>
                <p:oleObj name="公式" r:id="rId8" imgW="1701800" imgH="254000" progId="Equation.3">
                  <p:embed/>
                  <p:pic>
                    <p:nvPicPr>
                      <p:cNvPr id="0" name="图片 9020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918" y="4188611"/>
                        <a:ext cx="3120752" cy="465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10"/>
          <p:cNvSpPr txBox="1">
            <a:spLocks noChangeArrowheads="1"/>
          </p:cNvSpPr>
          <p:nvPr/>
        </p:nvSpPr>
        <p:spPr bwMode="auto">
          <a:xfrm>
            <a:off x="990600" y="579587"/>
            <a:ext cx="2057400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产量模型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7200" y="1265387"/>
            <a:ext cx="1066800" cy="579437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假设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3565" name="Text Box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28800" y="1265387"/>
            <a:ext cx="678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无捕捞时鱼的自然增长服从 </a:t>
            </a:r>
            <a:r>
              <a:rPr lang="en-US" altLang="zh-CN" sz="2800" b="1"/>
              <a:t>Logistic</a:t>
            </a:r>
            <a:r>
              <a:rPr lang="zh-CN" altLang="en-US" sz="2800" b="1"/>
              <a:t>规律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sp>
        <p:nvSpPr>
          <p:cNvPr id="23567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28800" y="2909888"/>
            <a:ext cx="678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单位时间捕捞量与渔场鱼量成正比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sp>
        <p:nvSpPr>
          <p:cNvPr id="23568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33400" y="4129088"/>
            <a:ext cx="1066800" cy="579437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建模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3569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4282" y="4797425"/>
            <a:ext cx="24955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/>
              <a:t>有捕捞情况下渔场鱼量满足</a:t>
            </a:r>
            <a:endParaRPr lang="zh-CN" altLang="en-US" sz="2800" b="1" dirty="0"/>
          </a:p>
        </p:txBody>
      </p:sp>
      <p:sp>
        <p:nvSpPr>
          <p:cNvPr id="23570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43000" y="5877272"/>
            <a:ext cx="685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不需要求解</a:t>
            </a:r>
            <a:r>
              <a:rPr lang="en-US" altLang="zh-CN" sz="2800" b="1" i="1"/>
              <a:t>x</a:t>
            </a:r>
            <a:r>
              <a:rPr lang="en-US" altLang="zh-CN" sz="2800" b="1"/>
              <a:t>(</a:t>
            </a:r>
            <a:r>
              <a:rPr lang="en-US" altLang="zh-CN" sz="2800" b="1" i="1"/>
              <a:t>t</a:t>
            </a:r>
            <a:r>
              <a:rPr lang="en-US" altLang="zh-CN" sz="2800" b="1"/>
              <a:t>), </a:t>
            </a:r>
            <a:r>
              <a:rPr lang="zh-CN" altLang="en-US" sz="2800" b="1"/>
              <a:t>只需知道</a:t>
            </a:r>
            <a:r>
              <a:rPr lang="en-US" altLang="zh-CN" sz="2800" b="1" i="1"/>
              <a:t>x</a:t>
            </a:r>
            <a:r>
              <a:rPr lang="en-US" altLang="zh-CN" sz="2800" b="1"/>
              <a:t>(</a:t>
            </a:r>
            <a:r>
              <a:rPr lang="en-US" altLang="zh-CN" sz="2800" b="1" i="1"/>
              <a:t>t</a:t>
            </a:r>
            <a:r>
              <a:rPr lang="en-US" altLang="zh-CN" sz="2800" b="1"/>
              <a:t>)</a:t>
            </a:r>
            <a:r>
              <a:rPr lang="zh-CN" altLang="en-US" sz="2800" b="1"/>
              <a:t>稳定的条件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sp>
        <p:nvSpPr>
          <p:cNvPr id="23571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68144" y="1844824"/>
            <a:ext cx="25527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r</a:t>
            </a:r>
            <a:r>
              <a:rPr lang="en-US" altLang="zh-CN" sz="2800" b="1" dirty="0"/>
              <a:t>~</a:t>
            </a:r>
            <a:r>
              <a:rPr lang="zh-CN" altLang="en-US" sz="2800" b="1" dirty="0"/>
              <a:t>固有增长率</a:t>
            </a:r>
            <a:r>
              <a:rPr lang="en-US" altLang="zh-CN" sz="2800" b="1" dirty="0"/>
              <a:t>, </a:t>
            </a:r>
            <a:r>
              <a:rPr lang="en-US" altLang="zh-CN" sz="2800" b="1" i="1" dirty="0"/>
              <a:t>N</a:t>
            </a:r>
            <a:r>
              <a:rPr lang="en-US" altLang="zh-CN" sz="2800" b="1" dirty="0"/>
              <a:t>~</a:t>
            </a:r>
            <a:r>
              <a:rPr lang="zh-CN" altLang="en-US" sz="2800" b="1" dirty="0"/>
              <a:t>最大鱼量</a:t>
            </a:r>
            <a:endParaRPr lang="zh-CN" altLang="en-US" sz="2800" b="1" dirty="0"/>
          </a:p>
        </p:txBody>
      </p:sp>
      <p:sp>
        <p:nvSpPr>
          <p:cNvPr id="23572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62918" y="3440379"/>
            <a:ext cx="3705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h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)=</a:t>
            </a:r>
            <a:r>
              <a:rPr lang="en-US" altLang="zh-CN" sz="2800" b="1" i="1" dirty="0"/>
              <a:t>Ex,  E</a:t>
            </a:r>
            <a:r>
              <a:rPr lang="en-US" altLang="zh-CN" sz="2800" b="1" dirty="0"/>
              <a:t>~</a:t>
            </a:r>
            <a:r>
              <a:rPr lang="zh-CN" altLang="en-US" sz="2800" b="1" dirty="0">
                <a:solidFill>
                  <a:srgbClr val="FF3300"/>
                </a:solidFill>
              </a:rPr>
              <a:t>捕捞强度</a:t>
            </a:r>
            <a:endParaRPr lang="zh-CN" altLang="en-US" sz="2800" b="1" dirty="0">
              <a:solidFill>
                <a:srgbClr val="FF3300"/>
              </a:solidFill>
            </a:endParaRP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3708400" y="665312"/>
            <a:ext cx="2663825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x</a:t>
            </a:r>
            <a:r>
              <a:rPr lang="en-US" altLang="zh-CN" sz="2800" b="1"/>
              <a:t>(</a:t>
            </a:r>
            <a:r>
              <a:rPr lang="en-US" altLang="zh-CN" sz="2800" b="1" i="1"/>
              <a:t>t</a:t>
            </a:r>
            <a:r>
              <a:rPr lang="en-US" altLang="zh-CN" sz="2800" b="1"/>
              <a:t>) ~ </a:t>
            </a:r>
            <a:r>
              <a:rPr lang="zh-CN" altLang="en-US" sz="2800" b="1"/>
              <a:t>渔场鱼量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1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10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4" grpId="0" animBg="1" autoUpdateAnimBg="0"/>
      <p:bldP spid="23565" grpId="0" autoUpdateAnimBg="0"/>
      <p:bldP spid="23567" grpId="0" autoUpdateAnimBg="0"/>
      <p:bldP spid="23568" grpId="0" animBg="1" autoUpdateAnimBg="0"/>
      <p:bldP spid="23569" grpId="0" autoUpdateAnimBg="0"/>
      <p:bldP spid="23570" grpId="0" autoUpdateAnimBg="0"/>
      <p:bldP spid="23571" grpId="0" autoUpdateAnimBg="0"/>
      <p:bldP spid="23572" grpId="0" autoUpdateAnimBg="0"/>
      <p:bldP spid="235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22" name="Object 46"/>
          <p:cNvGraphicFramePr>
            <a:graphicFrameLocks noChangeAspect="1"/>
          </p:cNvGraphicFramePr>
          <p:nvPr/>
        </p:nvGraphicFramePr>
        <p:xfrm>
          <a:off x="1115616" y="1743692"/>
          <a:ext cx="1322784" cy="45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4" name="公式" r:id="rId1" imgW="698500" imgH="241300" progId="Equation.3">
                  <p:embed/>
                </p:oleObj>
              </mc:Choice>
              <mc:Fallback>
                <p:oleObj name="公式" r:id="rId1" imgW="698500" imgH="241300" progId="Equation.3">
                  <p:embed/>
                  <p:pic>
                    <p:nvPicPr>
                      <p:cNvPr id="0" name="图片 923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743692"/>
                        <a:ext cx="1322784" cy="451821"/>
                      </a:xfrm>
                      <a:prstGeom prst="rect">
                        <a:avLst/>
                      </a:prstGeom>
                      <a:solidFill>
                        <a:srgbClr val="00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3" name="Object 47"/>
          <p:cNvGraphicFramePr>
            <a:graphicFrameLocks noChangeAspect="1"/>
          </p:cNvGraphicFramePr>
          <p:nvPr/>
        </p:nvGraphicFramePr>
        <p:xfrm>
          <a:off x="4191000" y="1561063"/>
          <a:ext cx="3333328" cy="837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5" name="公式" r:id="rId3" imgW="1638300" imgH="469900" progId="Equation.3">
                  <p:embed/>
                </p:oleObj>
              </mc:Choice>
              <mc:Fallback>
                <p:oleObj name="公式" r:id="rId3" imgW="1638300" imgH="469900" progId="Equation.3">
                  <p:embed/>
                  <p:pic>
                    <p:nvPicPr>
                      <p:cNvPr id="0" name="图片 923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61063"/>
                        <a:ext cx="3333328" cy="837358"/>
                      </a:xfrm>
                      <a:prstGeom prst="rect">
                        <a:avLst/>
                      </a:prstGeom>
                      <a:solidFill>
                        <a:srgbClr val="00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4" name="Object 48"/>
          <p:cNvGraphicFramePr>
            <a:graphicFrameLocks noChangeAspect="1"/>
          </p:cNvGraphicFramePr>
          <p:nvPr/>
        </p:nvGraphicFramePr>
        <p:xfrm>
          <a:off x="3657600" y="2757488"/>
          <a:ext cx="4442792" cy="534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6" name="公式" r:id="rId5" imgW="1917700" imgH="228600" progId="Equation.3">
                  <p:embed/>
                </p:oleObj>
              </mc:Choice>
              <mc:Fallback>
                <p:oleObj name="公式" r:id="rId5" imgW="1917700" imgH="228600" progId="Equation.3">
                  <p:embed/>
                  <p:pic>
                    <p:nvPicPr>
                      <p:cNvPr id="0" name="图片 923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757488"/>
                        <a:ext cx="4442792" cy="534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49"/>
          <p:cNvSpPr txBox="1">
            <a:spLocks noChangeArrowheads="1"/>
          </p:cNvSpPr>
          <p:nvPr/>
        </p:nvSpPr>
        <p:spPr bwMode="auto">
          <a:xfrm>
            <a:off x="696601" y="692697"/>
            <a:ext cx="2057400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 dirty="0">
                <a:ea typeface="楷体_GB2312" pitchFamily="49" charset="-122"/>
              </a:rPr>
              <a:t>产量模型</a:t>
            </a:r>
            <a:endParaRPr lang="zh-CN" altLang="en-US" sz="3200" b="1" dirty="0">
              <a:ea typeface="楷体_GB2312" pitchFamily="49" charset="-122"/>
            </a:endParaRPr>
          </a:p>
        </p:txBody>
      </p:sp>
      <p:graphicFrame>
        <p:nvGraphicFramePr>
          <p:cNvPr id="24626" name="Object 50"/>
          <p:cNvGraphicFramePr>
            <a:graphicFrameLocks noChangeAspect="1"/>
          </p:cNvGraphicFramePr>
          <p:nvPr/>
        </p:nvGraphicFramePr>
        <p:xfrm>
          <a:off x="3124201" y="570199"/>
          <a:ext cx="4472135" cy="842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7" name="公式" r:id="rId7" imgW="2171700" imgH="469900" progId="Equation.3">
                  <p:embed/>
                </p:oleObj>
              </mc:Choice>
              <mc:Fallback>
                <p:oleObj name="公式" r:id="rId7" imgW="2171700" imgH="469900" progId="Equation.3">
                  <p:embed/>
                  <p:pic>
                    <p:nvPicPr>
                      <p:cNvPr id="0" name="图片 923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570199"/>
                        <a:ext cx="4472135" cy="842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3"/>
          <p:cNvGrpSpPr/>
          <p:nvPr/>
        </p:nvGrpSpPr>
        <p:grpSpPr bwMode="auto">
          <a:xfrm>
            <a:off x="2590800" y="1690688"/>
            <a:ext cx="1371600" cy="900112"/>
            <a:chOff x="1680" y="960"/>
            <a:chExt cx="864" cy="567"/>
          </a:xfrm>
        </p:grpSpPr>
        <p:sp>
          <p:nvSpPr>
            <p:cNvPr id="4117" name="Text Box 51"/>
            <p:cNvSpPr txBox="1">
              <a:spLocks noChangeArrowheads="1"/>
            </p:cNvSpPr>
            <p:nvPr/>
          </p:nvSpPr>
          <p:spPr bwMode="auto">
            <a:xfrm>
              <a:off x="1680" y="1200"/>
              <a:ext cx="864" cy="327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平衡点</a:t>
              </a:r>
              <a:endParaRPr lang="zh-CN" altLang="en-US" sz="2800" b="1"/>
            </a:p>
          </p:txBody>
        </p:sp>
        <p:sp>
          <p:nvSpPr>
            <p:cNvPr id="4118" name="AutoShape 52"/>
            <p:cNvSpPr>
              <a:spLocks noChangeArrowheads="1"/>
            </p:cNvSpPr>
            <p:nvPr/>
          </p:nvSpPr>
          <p:spPr bwMode="auto">
            <a:xfrm>
              <a:off x="1776" y="960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30" name="Text Box 54"/>
          <p:cNvSpPr txBox="1">
            <a:spLocks noChangeArrowheads="1"/>
          </p:cNvSpPr>
          <p:nvPr/>
        </p:nvSpPr>
        <p:spPr bwMode="auto">
          <a:xfrm>
            <a:off x="990600" y="2757488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稳定性判断</a:t>
            </a:r>
            <a:endParaRPr lang="zh-CN" altLang="en-US" sz="2800" b="1"/>
          </a:p>
        </p:txBody>
      </p:sp>
      <p:graphicFrame>
        <p:nvGraphicFramePr>
          <p:cNvPr id="24633" name="Object 57"/>
          <p:cNvGraphicFramePr>
            <a:graphicFrameLocks noChangeAspect="1"/>
          </p:cNvGraphicFramePr>
          <p:nvPr/>
        </p:nvGraphicFramePr>
        <p:xfrm>
          <a:off x="540534" y="3476625"/>
          <a:ext cx="4733141" cy="57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8" name="公式" r:id="rId9" imgW="1854200" imgH="228600" progId="Equation.3">
                  <p:embed/>
                </p:oleObj>
              </mc:Choice>
              <mc:Fallback>
                <p:oleObj name="公式" r:id="rId9" imgW="1854200" imgH="228600" progId="Equation.3">
                  <p:embed/>
                  <p:pic>
                    <p:nvPicPr>
                      <p:cNvPr id="0" name="图片 923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34" y="3476625"/>
                        <a:ext cx="4733141" cy="573399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35" name="Object 59"/>
          <p:cNvGraphicFramePr>
            <a:graphicFrameLocks noChangeAspect="1"/>
          </p:cNvGraphicFramePr>
          <p:nvPr/>
        </p:nvGraphicFramePr>
        <p:xfrm>
          <a:off x="539552" y="4281488"/>
          <a:ext cx="4718248" cy="56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9" name="公式" r:id="rId11" imgW="1866900" imgH="228600" progId="Equation.3">
                  <p:embed/>
                </p:oleObj>
              </mc:Choice>
              <mc:Fallback>
                <p:oleObj name="公式" r:id="rId11" imgW="1866900" imgH="228600" progId="Equation.3">
                  <p:embed/>
                  <p:pic>
                    <p:nvPicPr>
                      <p:cNvPr id="0" name="图片 923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81488"/>
                        <a:ext cx="4718248" cy="5614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8" name="Text Box 62"/>
          <p:cNvSpPr txBox="1">
            <a:spLocks noChangeArrowheads="1"/>
          </p:cNvSpPr>
          <p:nvPr/>
        </p:nvSpPr>
        <p:spPr bwMode="auto">
          <a:xfrm>
            <a:off x="914400" y="5805488"/>
            <a:ext cx="40386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x</a:t>
            </a:r>
            <a:r>
              <a:rPr lang="en-US" altLang="zh-CN" sz="2800" b="1" baseline="-25000"/>
              <a:t>0 </a:t>
            </a:r>
            <a:r>
              <a:rPr lang="zh-CN" altLang="zh-CN" sz="2800" b="1"/>
              <a:t>稳定, 可得到稳定产量</a:t>
            </a:r>
            <a:endParaRPr lang="zh-CN" altLang="en-US" sz="2800" b="1"/>
          </a:p>
        </p:txBody>
      </p:sp>
      <p:sp>
        <p:nvSpPr>
          <p:cNvPr id="24639" name="Text Box 63"/>
          <p:cNvSpPr txBox="1">
            <a:spLocks noChangeArrowheads="1"/>
          </p:cNvSpPr>
          <p:nvPr/>
        </p:nvSpPr>
        <p:spPr bwMode="auto">
          <a:xfrm>
            <a:off x="5334000" y="5805488"/>
            <a:ext cx="2971800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x</a:t>
            </a:r>
            <a:r>
              <a:rPr lang="en-US" altLang="zh-CN" sz="2800" b="1" baseline="-25000"/>
              <a:t>1 </a:t>
            </a:r>
            <a:r>
              <a:rPr lang="zh-CN" altLang="zh-CN" sz="2800" b="1"/>
              <a:t>稳定,</a:t>
            </a:r>
            <a:r>
              <a:rPr lang="en-US" altLang="zh-CN" sz="2800" b="1"/>
              <a:t> </a:t>
            </a:r>
            <a:r>
              <a:rPr lang="zh-CN" altLang="zh-CN" sz="2800" b="1"/>
              <a:t>渔场干枯</a:t>
            </a:r>
            <a:endParaRPr lang="zh-CN" altLang="en-US" sz="2800" b="1"/>
          </a:p>
        </p:txBody>
      </p:sp>
      <p:sp>
        <p:nvSpPr>
          <p:cNvPr id="24641" name="Text Box 65"/>
          <p:cNvSpPr txBox="1">
            <a:spLocks noChangeArrowheads="1"/>
          </p:cNvSpPr>
          <p:nvPr/>
        </p:nvSpPr>
        <p:spPr bwMode="auto">
          <a:xfrm>
            <a:off x="1905000" y="5057775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E</a:t>
            </a:r>
            <a:r>
              <a:rPr lang="en-US" altLang="zh-CN" sz="2800" b="1" dirty="0"/>
              <a:t>~</a:t>
            </a:r>
            <a:r>
              <a:rPr lang="zh-CN" altLang="en-US" sz="2800" b="1" dirty="0"/>
              <a:t>捕捞强度</a:t>
            </a:r>
            <a:endParaRPr lang="zh-CN" altLang="en-US" sz="2800" b="1" dirty="0"/>
          </a:p>
        </p:txBody>
      </p:sp>
      <p:sp>
        <p:nvSpPr>
          <p:cNvPr id="24642" name="Text Box 66"/>
          <p:cNvSpPr txBox="1">
            <a:spLocks noChangeArrowheads="1"/>
          </p:cNvSpPr>
          <p:nvPr/>
        </p:nvSpPr>
        <p:spPr bwMode="auto">
          <a:xfrm>
            <a:off x="4648200" y="50434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r</a:t>
            </a:r>
            <a:r>
              <a:rPr lang="en-US" altLang="zh-CN" sz="2800" b="1"/>
              <a:t>~</a:t>
            </a:r>
            <a:r>
              <a:rPr lang="zh-CN" altLang="en-US" sz="2800" b="1"/>
              <a:t>固有增长率</a:t>
            </a:r>
            <a:endParaRPr lang="zh-CN" altLang="en-US" sz="2800" b="1"/>
          </a:p>
        </p:txBody>
      </p:sp>
      <p:grpSp>
        <p:nvGrpSpPr>
          <p:cNvPr id="3" name="Group 68"/>
          <p:cNvGrpSpPr/>
          <p:nvPr/>
        </p:nvGrpSpPr>
        <p:grpSpPr bwMode="auto">
          <a:xfrm>
            <a:off x="5562600" y="3463925"/>
            <a:ext cx="3200400" cy="604838"/>
            <a:chOff x="3552" y="2077"/>
            <a:chExt cx="2016" cy="381"/>
          </a:xfrm>
        </p:grpSpPr>
        <p:graphicFrame>
          <p:nvGraphicFramePr>
            <p:cNvPr id="4105" name="Object 64"/>
            <p:cNvGraphicFramePr>
              <a:graphicFrameLocks noChangeAspect="1"/>
            </p:cNvGraphicFramePr>
            <p:nvPr/>
          </p:nvGraphicFramePr>
          <p:xfrm>
            <a:off x="3740" y="2077"/>
            <a:ext cx="1828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0" name="公式" r:id="rId13" imgW="1079500" imgH="228600" progId="Equation.3">
                    <p:embed/>
                  </p:oleObj>
                </mc:Choice>
                <mc:Fallback>
                  <p:oleObj name="公式" r:id="rId13" imgW="1079500" imgH="228600" progId="Equation.3">
                    <p:embed/>
                    <p:pic>
                      <p:nvPicPr>
                        <p:cNvPr id="0" name="图片 923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" y="2077"/>
                          <a:ext cx="1828" cy="381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6" name="AutoShape 67"/>
            <p:cNvSpPr>
              <a:spLocks noChangeArrowheads="1"/>
            </p:cNvSpPr>
            <p:nvPr/>
          </p:nvSpPr>
          <p:spPr bwMode="auto">
            <a:xfrm>
              <a:off x="3552" y="2112"/>
              <a:ext cx="96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71"/>
          <p:cNvGrpSpPr/>
          <p:nvPr/>
        </p:nvGrpSpPr>
        <p:grpSpPr bwMode="auto">
          <a:xfrm>
            <a:off x="5486400" y="4281488"/>
            <a:ext cx="3200400" cy="582612"/>
            <a:chOff x="3552" y="2592"/>
            <a:chExt cx="2016" cy="367"/>
          </a:xfrm>
        </p:grpSpPr>
        <p:graphicFrame>
          <p:nvGraphicFramePr>
            <p:cNvPr id="4104" name="Object 69"/>
            <p:cNvGraphicFramePr>
              <a:graphicFrameLocks noChangeAspect="1"/>
            </p:cNvGraphicFramePr>
            <p:nvPr/>
          </p:nvGraphicFramePr>
          <p:xfrm>
            <a:off x="3744" y="2592"/>
            <a:ext cx="182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1" name="公式" r:id="rId15" imgW="1079500" imgH="228600" progId="Equation.3">
                    <p:embed/>
                  </p:oleObj>
                </mc:Choice>
                <mc:Fallback>
                  <p:oleObj name="公式" r:id="rId15" imgW="1079500" imgH="228600" progId="Equation.3">
                    <p:embed/>
                    <p:pic>
                      <p:nvPicPr>
                        <p:cNvPr id="0" name="图片 924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592"/>
                          <a:ext cx="1824" cy="36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" name="AutoShape 70"/>
            <p:cNvSpPr>
              <a:spLocks noChangeArrowheads="1"/>
            </p:cNvSpPr>
            <p:nvPr/>
          </p:nvSpPr>
          <p:spPr bwMode="auto">
            <a:xfrm>
              <a:off x="3552" y="2640"/>
              <a:ext cx="96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1000"/>
                                        <p:tgtEl>
                                          <p:spTgt spid="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1000"/>
                                        <p:tgtEl>
                                          <p:spTgt spid="2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1000"/>
                                        <p:tgtEl>
                                          <p:spTgt spid="2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/>
      <p:bldP spid="24638" grpId="0" animBg="1" autoUpdateAnimBg="0"/>
      <p:bldP spid="24639" grpId="0" animBg="1" autoUpdateAnimBg="0"/>
      <p:bldP spid="24641" grpId="0"/>
      <p:bldP spid="246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 Box 36"/>
          <p:cNvSpPr txBox="1">
            <a:spLocks noChangeArrowheads="1"/>
          </p:cNvSpPr>
          <p:nvPr/>
        </p:nvSpPr>
        <p:spPr bwMode="auto">
          <a:xfrm>
            <a:off x="677351" y="666427"/>
            <a:ext cx="2057400" cy="5794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产量模型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5637" name="Text Box 37"/>
          <p:cNvSpPr txBox="1">
            <a:spLocks noChangeArrowheads="1"/>
          </p:cNvSpPr>
          <p:nvPr/>
        </p:nvSpPr>
        <p:spPr bwMode="auto">
          <a:xfrm>
            <a:off x="3048000" y="488578"/>
            <a:ext cx="4191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/>
              <a:t>在捕捞量稳定的条件下，控制捕捞强度使</a:t>
            </a:r>
            <a:r>
              <a:rPr lang="zh-CN" altLang="en-US" sz="2800" b="1" dirty="0">
                <a:solidFill>
                  <a:srgbClr val="FF3300"/>
                </a:solidFill>
              </a:rPr>
              <a:t>产量</a:t>
            </a:r>
            <a:r>
              <a:rPr lang="zh-CN" altLang="en-US" sz="2800" b="1" dirty="0"/>
              <a:t>最大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25638" name="Text Box 38"/>
          <p:cNvSpPr txBox="1">
            <a:spLocks noChangeArrowheads="1"/>
          </p:cNvSpPr>
          <p:nvPr/>
        </p:nvSpPr>
        <p:spPr bwMode="auto">
          <a:xfrm>
            <a:off x="7239000" y="666427"/>
            <a:ext cx="1447800" cy="519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图解法</a:t>
            </a:r>
            <a:endParaRPr lang="zh-CN" altLang="en-US" sz="2800" b="1"/>
          </a:p>
        </p:txBody>
      </p:sp>
      <p:grpSp>
        <p:nvGrpSpPr>
          <p:cNvPr id="2" name="Group 55"/>
          <p:cNvGrpSpPr/>
          <p:nvPr/>
        </p:nvGrpSpPr>
        <p:grpSpPr bwMode="auto">
          <a:xfrm>
            <a:off x="457200" y="1523680"/>
            <a:ext cx="2871350" cy="1829121"/>
            <a:chOff x="192" y="1238"/>
            <a:chExt cx="1784" cy="1130"/>
          </a:xfrm>
        </p:grpSpPr>
        <p:grpSp>
          <p:nvGrpSpPr>
            <p:cNvPr id="5173" name="Group 51"/>
            <p:cNvGrpSpPr/>
            <p:nvPr/>
          </p:nvGrpSpPr>
          <p:grpSpPr bwMode="auto">
            <a:xfrm>
              <a:off x="192" y="1238"/>
              <a:ext cx="1784" cy="830"/>
              <a:chOff x="192" y="1238"/>
              <a:chExt cx="1784" cy="830"/>
            </a:xfrm>
          </p:grpSpPr>
          <p:graphicFrame>
            <p:nvGraphicFramePr>
              <p:cNvPr id="5128" name="Object 39"/>
              <p:cNvGraphicFramePr>
                <a:graphicFrameLocks noChangeAspect="1"/>
              </p:cNvGraphicFramePr>
              <p:nvPr/>
            </p:nvGraphicFramePr>
            <p:xfrm>
              <a:off x="207" y="1238"/>
              <a:ext cx="176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434" name="公式" r:id="rId1" imgW="1473200" imgH="241300" progId="Equation.3">
                      <p:embed/>
                    </p:oleObj>
                  </mc:Choice>
                  <mc:Fallback>
                    <p:oleObj name="公式" r:id="rId1" imgW="1473200" imgH="241300" progId="Equation.3">
                      <p:embed/>
                      <p:pic>
                        <p:nvPicPr>
                          <p:cNvPr id="0" name="图片 934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7" y="1238"/>
                            <a:ext cx="176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9" name="Object 40"/>
              <p:cNvGraphicFramePr>
                <a:graphicFrameLocks noChangeAspect="1"/>
              </p:cNvGraphicFramePr>
              <p:nvPr/>
            </p:nvGraphicFramePr>
            <p:xfrm>
              <a:off x="192" y="1533"/>
              <a:ext cx="1707" cy="5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435" name="公式" r:id="rId3" imgW="1308100" imgH="469900" progId="Equation.3">
                      <p:embed/>
                    </p:oleObj>
                  </mc:Choice>
                  <mc:Fallback>
                    <p:oleObj name="公式" r:id="rId3" imgW="1308100" imgH="469900" progId="Equation.3">
                      <p:embed/>
                      <p:pic>
                        <p:nvPicPr>
                          <p:cNvPr id="0" name="图片 934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" y="1533"/>
                            <a:ext cx="1707" cy="5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127" name="Object 41"/>
            <p:cNvGraphicFramePr>
              <a:graphicFrameLocks noChangeAspect="1"/>
            </p:cNvGraphicFramePr>
            <p:nvPr/>
          </p:nvGraphicFramePr>
          <p:xfrm>
            <a:off x="528" y="2064"/>
            <a:ext cx="95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36" name="公式" r:id="rId5" imgW="774065" imgH="241300" progId="Equation.3">
                    <p:embed/>
                  </p:oleObj>
                </mc:Choice>
                <mc:Fallback>
                  <p:oleObj name="公式" r:id="rId5" imgW="774065" imgH="241300" progId="Equation.3">
                    <p:embed/>
                    <p:pic>
                      <p:nvPicPr>
                        <p:cNvPr id="0" name="图片 934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064"/>
                          <a:ext cx="953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42" name="Object 42"/>
          <p:cNvGraphicFramePr>
            <a:graphicFrameLocks noChangeAspect="1"/>
          </p:cNvGraphicFramePr>
          <p:nvPr/>
        </p:nvGraphicFramePr>
        <p:xfrm>
          <a:off x="439942" y="3476628"/>
          <a:ext cx="1179730" cy="48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7" name="Equation" r:id="rId7" imgW="571500" imgH="203200" progId="Equation.3">
                  <p:embed/>
                </p:oleObj>
              </mc:Choice>
              <mc:Fallback>
                <p:oleObj name="Equation" r:id="rId7" imgW="571500" imgH="203200" progId="Equation.3">
                  <p:embed/>
                  <p:pic>
                    <p:nvPicPr>
                      <p:cNvPr id="0" name="图片 9343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42" y="3476628"/>
                        <a:ext cx="1179730" cy="485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4" name="Text Box 44"/>
          <p:cNvSpPr txBox="1">
            <a:spLocks noChangeArrowheads="1"/>
          </p:cNvSpPr>
          <p:nvPr/>
        </p:nvSpPr>
        <p:spPr bwMode="auto">
          <a:xfrm>
            <a:off x="685800" y="480060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P</a:t>
            </a:r>
            <a:r>
              <a:rPr lang="zh-CN" altLang="zh-CN" sz="2800" b="1"/>
              <a:t>的横坐标 </a:t>
            </a:r>
            <a:r>
              <a:rPr lang="en-US" altLang="zh-CN" sz="2800" b="1" i="1"/>
              <a:t>x</a:t>
            </a:r>
            <a:r>
              <a:rPr lang="en-US" altLang="zh-CN" sz="2800" b="1" baseline="-25000"/>
              <a:t>0</a:t>
            </a:r>
            <a:r>
              <a:rPr lang="en-US" altLang="zh-CN" sz="2800" b="1"/>
              <a:t>~</a:t>
            </a:r>
            <a:r>
              <a:rPr lang="zh-CN" altLang="zh-CN" sz="2800" b="1"/>
              <a:t>平衡点</a:t>
            </a:r>
            <a:endParaRPr lang="zh-CN" altLang="en-US" sz="2800" b="1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6490987" y="5334001"/>
          <a:ext cx="2395838" cy="54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8" name="公式" r:id="rId9" imgW="1129665" imgH="241300" progId="Equation.3">
                  <p:embed/>
                </p:oleObj>
              </mc:Choice>
              <mc:Fallback>
                <p:oleObj name="公式" r:id="rId9" imgW="1129665" imgH="241300" progId="Equation.3">
                  <p:embed/>
                  <p:pic>
                    <p:nvPicPr>
                      <p:cNvPr id="0" name="图片 9343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0987" y="5334001"/>
                        <a:ext cx="2395838" cy="546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76"/>
          <p:cNvGrpSpPr/>
          <p:nvPr/>
        </p:nvGrpSpPr>
        <p:grpSpPr bwMode="auto">
          <a:xfrm>
            <a:off x="4267200" y="1683965"/>
            <a:ext cx="2362200" cy="2514600"/>
            <a:chOff x="2688" y="1008"/>
            <a:chExt cx="1488" cy="1584"/>
          </a:xfrm>
        </p:grpSpPr>
        <p:sp>
          <p:nvSpPr>
            <p:cNvPr id="5171" name="Line 20"/>
            <p:cNvSpPr>
              <a:spLocks noChangeShapeType="1"/>
            </p:cNvSpPr>
            <p:nvPr/>
          </p:nvSpPr>
          <p:spPr bwMode="auto">
            <a:xfrm flipV="1">
              <a:off x="2688" y="1296"/>
              <a:ext cx="1008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2" name="Text Box 26"/>
            <p:cNvSpPr txBox="1">
              <a:spLocks noChangeArrowheads="1"/>
            </p:cNvSpPr>
            <p:nvPr/>
          </p:nvSpPr>
          <p:spPr bwMode="auto">
            <a:xfrm>
              <a:off x="3648" y="1008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y=rx</a:t>
              </a:r>
              <a:endParaRPr lang="en-US" altLang="zh-CN" b="1"/>
            </a:p>
          </p:txBody>
        </p:sp>
      </p:grpSp>
      <p:grpSp>
        <p:nvGrpSpPr>
          <p:cNvPr id="5" name="Group 75"/>
          <p:cNvGrpSpPr/>
          <p:nvPr/>
        </p:nvGrpSpPr>
        <p:grpSpPr bwMode="auto">
          <a:xfrm>
            <a:off x="4038600" y="2788865"/>
            <a:ext cx="3048000" cy="457200"/>
            <a:chOff x="2544" y="1680"/>
            <a:chExt cx="1920" cy="288"/>
          </a:xfrm>
        </p:grpSpPr>
        <p:sp>
          <p:nvSpPr>
            <p:cNvPr id="5169" name="Line 18"/>
            <p:cNvSpPr>
              <a:spLocks noChangeShapeType="1"/>
            </p:cNvSpPr>
            <p:nvPr/>
          </p:nvSpPr>
          <p:spPr bwMode="auto">
            <a:xfrm>
              <a:off x="2736" y="182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0" name="Text Box 24"/>
            <p:cNvSpPr txBox="1">
              <a:spLocks noChangeArrowheads="1"/>
            </p:cNvSpPr>
            <p:nvPr/>
          </p:nvSpPr>
          <p:spPr bwMode="auto">
            <a:xfrm>
              <a:off x="2544" y="16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h</a:t>
              </a:r>
              <a:endParaRPr lang="en-US" altLang="zh-CN" b="1" i="1"/>
            </a:p>
          </p:txBody>
        </p:sp>
      </p:grpSp>
      <p:grpSp>
        <p:nvGrpSpPr>
          <p:cNvPr id="6" name="Group 74"/>
          <p:cNvGrpSpPr/>
          <p:nvPr/>
        </p:nvGrpSpPr>
        <p:grpSpPr bwMode="auto">
          <a:xfrm>
            <a:off x="6858000" y="2636465"/>
            <a:ext cx="609600" cy="1905000"/>
            <a:chOff x="4320" y="1584"/>
            <a:chExt cx="384" cy="1200"/>
          </a:xfrm>
        </p:grpSpPr>
        <p:graphicFrame>
          <p:nvGraphicFramePr>
            <p:cNvPr id="5126" name="Object 17"/>
            <p:cNvGraphicFramePr>
              <a:graphicFrameLocks noChangeAspect="1"/>
            </p:cNvGraphicFramePr>
            <p:nvPr/>
          </p:nvGraphicFramePr>
          <p:xfrm>
            <a:off x="4320" y="1704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39" name="公式" r:id="rId11" imgW="76200" imgH="76200" progId="Equation.3">
                    <p:embed/>
                  </p:oleObj>
                </mc:Choice>
                <mc:Fallback>
                  <p:oleObj name="公式" r:id="rId11" imgW="76200" imgH="76200" progId="Equation.3">
                    <p:embed/>
                    <p:pic>
                      <p:nvPicPr>
                        <p:cNvPr id="0" name="图片 934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704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6" name="Line 19"/>
            <p:cNvSpPr>
              <a:spLocks noChangeShapeType="1"/>
            </p:cNvSpPr>
            <p:nvPr/>
          </p:nvSpPr>
          <p:spPr bwMode="auto">
            <a:xfrm>
              <a:off x="4464" y="182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7" name="Text Box 28"/>
            <p:cNvSpPr txBox="1">
              <a:spLocks noChangeArrowheads="1"/>
            </p:cNvSpPr>
            <p:nvPr/>
          </p:nvSpPr>
          <p:spPr bwMode="auto">
            <a:xfrm>
              <a:off x="4416" y="1584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P</a:t>
              </a:r>
              <a:endParaRPr lang="en-US" altLang="zh-CN" sz="2000" b="1" i="1"/>
            </a:p>
          </p:txBody>
        </p:sp>
        <p:sp>
          <p:nvSpPr>
            <p:cNvPr id="5168" name="Text Box 32"/>
            <p:cNvSpPr txBox="1">
              <a:spLocks noChangeArrowheads="1"/>
            </p:cNvSpPr>
            <p:nvPr/>
          </p:nvSpPr>
          <p:spPr bwMode="auto">
            <a:xfrm>
              <a:off x="4368" y="24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x</a:t>
              </a:r>
              <a:r>
                <a:rPr lang="en-US" altLang="zh-CN" b="1" baseline="-25000"/>
                <a:t>0</a:t>
              </a:r>
              <a:endParaRPr lang="en-US" altLang="zh-CN" b="1"/>
            </a:p>
          </p:txBody>
        </p:sp>
      </p:grpSp>
      <p:grpSp>
        <p:nvGrpSpPr>
          <p:cNvPr id="7" name="Group 72"/>
          <p:cNvGrpSpPr/>
          <p:nvPr/>
        </p:nvGrpSpPr>
        <p:grpSpPr bwMode="auto">
          <a:xfrm>
            <a:off x="4114800" y="1606178"/>
            <a:ext cx="5029200" cy="5783262"/>
            <a:chOff x="2592" y="960"/>
            <a:chExt cx="3168" cy="3643"/>
          </a:xfrm>
        </p:grpSpPr>
        <p:sp>
          <p:nvSpPr>
            <p:cNvPr id="5154" name="Arc 7"/>
            <p:cNvSpPr/>
            <p:nvPr/>
          </p:nvSpPr>
          <p:spPr bwMode="auto">
            <a:xfrm rot="458365">
              <a:off x="3698" y="1769"/>
              <a:ext cx="1486" cy="2834"/>
            </a:xfrm>
            <a:custGeom>
              <a:avLst/>
              <a:gdLst>
                <a:gd name="T0" fmla="*/ 0 w 14638"/>
                <a:gd name="T1" fmla="*/ 1 h 21600"/>
                <a:gd name="T2" fmla="*/ 151 w 14638"/>
                <a:gd name="T3" fmla="*/ 82 h 21600"/>
                <a:gd name="T4" fmla="*/ 11 w 14638"/>
                <a:gd name="T5" fmla="*/ 372 h 21600"/>
                <a:gd name="T6" fmla="*/ 0 60000 65536"/>
                <a:gd name="T7" fmla="*/ 0 60000 65536"/>
                <a:gd name="T8" fmla="*/ 0 60000 65536"/>
                <a:gd name="T9" fmla="*/ 0 w 14638"/>
                <a:gd name="T10" fmla="*/ 0 h 21600"/>
                <a:gd name="T11" fmla="*/ 14638 w 1463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638" h="21600" fill="none" extrusionOk="0">
                  <a:moveTo>
                    <a:pt x="0" y="27"/>
                  </a:moveTo>
                  <a:cubicBezTo>
                    <a:pt x="360" y="9"/>
                    <a:pt x="721" y="-1"/>
                    <a:pt x="1082" y="0"/>
                  </a:cubicBezTo>
                  <a:cubicBezTo>
                    <a:pt x="6014" y="0"/>
                    <a:pt x="10797" y="1687"/>
                    <a:pt x="14637" y="4783"/>
                  </a:cubicBezTo>
                </a:path>
                <a:path w="14638" h="21600" stroke="0" extrusionOk="0">
                  <a:moveTo>
                    <a:pt x="0" y="27"/>
                  </a:moveTo>
                  <a:cubicBezTo>
                    <a:pt x="360" y="9"/>
                    <a:pt x="721" y="-1"/>
                    <a:pt x="1082" y="0"/>
                  </a:cubicBezTo>
                  <a:cubicBezTo>
                    <a:pt x="6014" y="0"/>
                    <a:pt x="10797" y="1687"/>
                    <a:pt x="14637" y="4783"/>
                  </a:cubicBezTo>
                  <a:lnTo>
                    <a:pt x="1082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55" name="Group 65"/>
            <p:cNvGrpSpPr/>
            <p:nvPr/>
          </p:nvGrpSpPr>
          <p:grpSpPr bwMode="auto">
            <a:xfrm>
              <a:off x="2592" y="960"/>
              <a:ext cx="3168" cy="2304"/>
              <a:chOff x="2592" y="960"/>
              <a:chExt cx="3168" cy="2304"/>
            </a:xfrm>
          </p:grpSpPr>
          <p:sp>
            <p:nvSpPr>
              <p:cNvPr id="5156" name="Arc 8"/>
              <p:cNvSpPr/>
              <p:nvPr/>
            </p:nvSpPr>
            <p:spPr bwMode="auto">
              <a:xfrm rot="20738564" flipH="1">
                <a:off x="2734" y="1830"/>
                <a:ext cx="1394" cy="1434"/>
              </a:xfrm>
              <a:custGeom>
                <a:avLst/>
                <a:gdLst>
                  <a:gd name="T0" fmla="*/ 0 w 17820"/>
                  <a:gd name="T1" fmla="*/ 0 h 21600"/>
                  <a:gd name="T2" fmla="*/ 109 w 17820"/>
                  <a:gd name="T3" fmla="*/ 38 h 21600"/>
                  <a:gd name="T4" fmla="*/ 4 w 17820"/>
                  <a:gd name="T5" fmla="*/ 95 h 21600"/>
                  <a:gd name="T6" fmla="*/ 0 60000 65536"/>
                  <a:gd name="T7" fmla="*/ 0 60000 65536"/>
                  <a:gd name="T8" fmla="*/ 0 60000 65536"/>
                  <a:gd name="T9" fmla="*/ 0 w 17820"/>
                  <a:gd name="T10" fmla="*/ 0 h 21600"/>
                  <a:gd name="T11" fmla="*/ 17820 w 1782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820" h="21600" fill="none" extrusionOk="0">
                    <a:moveTo>
                      <a:pt x="0" y="7"/>
                    </a:moveTo>
                    <a:cubicBezTo>
                      <a:pt x="189" y="2"/>
                      <a:pt x="379" y="-1"/>
                      <a:pt x="569" y="0"/>
                    </a:cubicBezTo>
                    <a:cubicBezTo>
                      <a:pt x="7350" y="0"/>
                      <a:pt x="13738" y="3184"/>
                      <a:pt x="17819" y="8601"/>
                    </a:cubicBezTo>
                  </a:path>
                  <a:path w="17820" h="21600" stroke="0" extrusionOk="0">
                    <a:moveTo>
                      <a:pt x="0" y="7"/>
                    </a:moveTo>
                    <a:cubicBezTo>
                      <a:pt x="189" y="2"/>
                      <a:pt x="379" y="-1"/>
                      <a:pt x="569" y="0"/>
                    </a:cubicBezTo>
                    <a:cubicBezTo>
                      <a:pt x="7350" y="0"/>
                      <a:pt x="13738" y="3184"/>
                      <a:pt x="17819" y="8601"/>
                    </a:cubicBezTo>
                    <a:lnTo>
                      <a:pt x="569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7" name="Line 10"/>
              <p:cNvSpPr>
                <a:spLocks noChangeShapeType="1"/>
              </p:cNvSpPr>
              <p:nvPr/>
            </p:nvSpPr>
            <p:spPr bwMode="auto">
              <a:xfrm flipV="1">
                <a:off x="2736" y="1056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8" name="Text Box 11"/>
              <p:cNvSpPr txBox="1">
                <a:spLocks noChangeArrowheads="1"/>
              </p:cNvSpPr>
              <p:nvPr/>
            </p:nvSpPr>
            <p:spPr bwMode="auto">
              <a:xfrm>
                <a:off x="2736" y="96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/>
                  <a:t>y</a:t>
                </a:r>
                <a:endParaRPr lang="en-US" altLang="zh-CN" b="1" i="1"/>
              </a:p>
            </p:txBody>
          </p:sp>
          <p:sp>
            <p:nvSpPr>
              <p:cNvPr id="5159" name="Line 12"/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60" name="Line 22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235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61" name="Text Box 25"/>
              <p:cNvSpPr txBox="1">
                <a:spLocks noChangeArrowheads="1"/>
              </p:cNvSpPr>
              <p:nvPr/>
            </p:nvSpPr>
            <p:spPr bwMode="auto">
              <a:xfrm>
                <a:off x="2592" y="2496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i="1"/>
                  <a:t>O</a:t>
                </a:r>
                <a:endParaRPr lang="en-US" altLang="zh-CN" sz="2000" b="1" i="1"/>
              </a:p>
            </p:txBody>
          </p:sp>
          <p:sp>
            <p:nvSpPr>
              <p:cNvPr id="5162" name="Text Box 29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10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/>
                  <a:t>y=h</a:t>
                </a:r>
                <a:r>
                  <a:rPr lang="en-US" altLang="zh-CN" b="1"/>
                  <a:t>(</a:t>
                </a:r>
                <a:r>
                  <a:rPr lang="en-US" altLang="zh-CN" b="1" i="1"/>
                  <a:t>x</a:t>
                </a:r>
                <a:r>
                  <a:rPr lang="en-US" altLang="zh-CN" b="1"/>
                  <a:t>)</a:t>
                </a:r>
                <a:r>
                  <a:rPr lang="en-US" altLang="zh-CN" b="1" i="1"/>
                  <a:t>=Ex</a:t>
                </a:r>
                <a:endParaRPr lang="en-US" altLang="zh-CN" b="1"/>
              </a:p>
            </p:txBody>
          </p:sp>
          <p:sp>
            <p:nvSpPr>
              <p:cNvPr id="5163" name="Text Box 30"/>
              <p:cNvSpPr txBox="1">
                <a:spLocks noChangeArrowheads="1"/>
              </p:cNvSpPr>
              <p:nvPr/>
            </p:nvSpPr>
            <p:spPr bwMode="auto">
              <a:xfrm>
                <a:off x="5472" y="2496"/>
                <a:ext cx="1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/>
                  <a:t>x</a:t>
                </a:r>
                <a:endParaRPr lang="en-US" altLang="zh-CN" b="1" i="1"/>
              </a:p>
            </p:txBody>
          </p:sp>
          <p:sp>
            <p:nvSpPr>
              <p:cNvPr id="5164" name="Text Box 31"/>
              <p:cNvSpPr txBox="1">
                <a:spLocks noChangeArrowheads="1"/>
              </p:cNvSpPr>
              <p:nvPr/>
            </p:nvSpPr>
            <p:spPr bwMode="auto">
              <a:xfrm>
                <a:off x="5136" y="253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i="1"/>
                  <a:t>N</a:t>
                </a:r>
                <a:endParaRPr lang="en-US" altLang="zh-CN" sz="2000" b="1" i="1"/>
              </a:p>
            </p:txBody>
          </p:sp>
          <p:sp>
            <p:nvSpPr>
              <p:cNvPr id="5165" name="Text Box 34"/>
              <p:cNvSpPr txBox="1">
                <a:spLocks noChangeArrowheads="1"/>
              </p:cNvSpPr>
              <p:nvPr/>
            </p:nvSpPr>
            <p:spPr bwMode="auto">
              <a:xfrm>
                <a:off x="4896" y="1872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/>
                  <a:t>y=f</a:t>
                </a:r>
                <a:r>
                  <a:rPr lang="en-US" altLang="zh-CN" b="1"/>
                  <a:t>(</a:t>
                </a:r>
                <a:r>
                  <a:rPr lang="en-US" altLang="zh-CN" b="1" i="1"/>
                  <a:t>x</a:t>
                </a:r>
                <a:r>
                  <a:rPr lang="en-US" altLang="zh-CN" b="1"/>
                  <a:t>)</a:t>
                </a:r>
                <a:endParaRPr lang="en-US" altLang="zh-CN" b="1"/>
              </a:p>
            </p:txBody>
          </p:sp>
        </p:grpSp>
      </p:grpSp>
      <p:sp>
        <p:nvSpPr>
          <p:cNvPr id="25645" name="Text Box 45"/>
          <p:cNvSpPr txBox="1">
            <a:spLocks noChangeArrowheads="1"/>
          </p:cNvSpPr>
          <p:nvPr/>
        </p:nvSpPr>
        <p:spPr bwMode="auto">
          <a:xfrm>
            <a:off x="5105400" y="47244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P</a:t>
            </a:r>
            <a:r>
              <a:rPr lang="zh-CN" altLang="zh-CN" sz="2800" b="1"/>
              <a:t>的纵坐标 </a:t>
            </a:r>
            <a:r>
              <a:rPr lang="en-US" altLang="zh-CN" sz="2800" b="1" i="1"/>
              <a:t>h</a:t>
            </a:r>
            <a:r>
              <a:rPr lang="en-US" altLang="zh-CN" sz="2800" b="1"/>
              <a:t>~</a:t>
            </a:r>
            <a:r>
              <a:rPr lang="zh-CN" altLang="zh-CN" sz="2800" b="1"/>
              <a:t>产量</a:t>
            </a:r>
            <a:endParaRPr lang="zh-CN" altLang="en-US" sz="2800" b="1"/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339752" y="5410200"/>
          <a:ext cx="3603848" cy="484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0" name="公式" r:id="rId13" imgW="1968500" imgH="266700" progId="Equation.3">
                  <p:embed/>
                </p:oleObj>
              </mc:Choice>
              <mc:Fallback>
                <p:oleObj name="公式" r:id="rId13" imgW="1968500" imgH="266700" progId="Equation.3">
                  <p:embed/>
                  <p:pic>
                    <p:nvPicPr>
                      <p:cNvPr id="0" name="图片 9343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410200"/>
                        <a:ext cx="3603848" cy="484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412282" y="5432424"/>
            <a:ext cx="1676400" cy="519113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产量最大</a:t>
            </a:r>
            <a:endParaRPr lang="zh-CN" altLang="en-US" sz="2800" b="1"/>
          </a:p>
        </p:txBody>
      </p:sp>
      <p:grpSp>
        <p:nvGrpSpPr>
          <p:cNvPr id="9" name="Group 52"/>
          <p:cNvGrpSpPr/>
          <p:nvPr/>
        </p:nvGrpSpPr>
        <p:grpSpPr bwMode="auto">
          <a:xfrm>
            <a:off x="1706563" y="3443291"/>
            <a:ext cx="2179638" cy="519113"/>
            <a:chOff x="1075" y="2457"/>
            <a:chExt cx="1373" cy="327"/>
          </a:xfrm>
        </p:grpSpPr>
        <p:sp>
          <p:nvSpPr>
            <p:cNvPr id="5152" name="Text Box 43"/>
            <p:cNvSpPr txBox="1">
              <a:spLocks noChangeArrowheads="1"/>
            </p:cNvSpPr>
            <p:nvPr/>
          </p:nvSpPr>
          <p:spPr bwMode="auto">
            <a:xfrm>
              <a:off x="1200" y="2457"/>
              <a:ext cx="12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/>
                <a:t>f </a:t>
              </a:r>
              <a:r>
                <a:rPr lang="zh-CN" altLang="en-US" sz="2800" b="1" dirty="0"/>
                <a:t>与</a:t>
              </a:r>
              <a:r>
                <a:rPr lang="en-US" altLang="zh-CN" sz="2800" b="1" i="1" dirty="0"/>
                <a:t>h</a:t>
              </a:r>
              <a:r>
                <a:rPr lang="zh-CN" altLang="en-US" sz="2800" b="1" dirty="0"/>
                <a:t>交点</a:t>
              </a:r>
              <a:r>
                <a:rPr lang="en-US" altLang="zh-CN" sz="2800" b="1" i="1" dirty="0"/>
                <a:t>P</a:t>
              </a:r>
              <a:endParaRPr lang="en-US" altLang="zh-CN" sz="2800" b="1" i="1" dirty="0"/>
            </a:p>
          </p:txBody>
        </p:sp>
        <p:sp>
          <p:nvSpPr>
            <p:cNvPr id="5153" name="AutoShape 50"/>
            <p:cNvSpPr>
              <a:spLocks noChangeArrowheads="1"/>
            </p:cNvSpPr>
            <p:nvPr/>
          </p:nvSpPr>
          <p:spPr bwMode="auto">
            <a:xfrm>
              <a:off x="1075" y="2478"/>
              <a:ext cx="77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660" name="Object 60"/>
          <p:cNvGraphicFramePr>
            <a:graphicFrameLocks noChangeAspect="1"/>
          </p:cNvGraphicFramePr>
          <p:nvPr/>
        </p:nvGraphicFramePr>
        <p:xfrm>
          <a:off x="1043608" y="4178194"/>
          <a:ext cx="2426330" cy="546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1" name="公式" r:id="rId15" imgW="1016000" imgH="228600" progId="Equation.3">
                  <p:embed/>
                </p:oleObj>
              </mc:Choice>
              <mc:Fallback>
                <p:oleObj name="公式" r:id="rId15" imgW="1016000" imgH="228600" progId="Equation.3">
                  <p:embed/>
                  <p:pic>
                    <p:nvPicPr>
                      <p:cNvPr id="0" name="图片 9344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178194"/>
                        <a:ext cx="2426330" cy="546206"/>
                      </a:xfrm>
                      <a:prstGeom prst="rect">
                        <a:avLst/>
                      </a:prstGeom>
                      <a:solidFill>
                        <a:srgbClr val="99FF66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1"/>
          <p:cNvGrpSpPr/>
          <p:nvPr/>
        </p:nvGrpSpPr>
        <p:grpSpPr bwMode="auto">
          <a:xfrm>
            <a:off x="3886200" y="2496765"/>
            <a:ext cx="3124200" cy="2133600"/>
            <a:chOff x="3600" y="3152"/>
            <a:chExt cx="1968" cy="1344"/>
          </a:xfrm>
        </p:grpSpPr>
        <p:sp>
          <p:nvSpPr>
            <p:cNvPr id="5148" name="Line 13"/>
            <p:cNvSpPr>
              <a:spLocks noChangeShapeType="1"/>
            </p:cNvSpPr>
            <p:nvPr/>
          </p:nvSpPr>
          <p:spPr bwMode="auto">
            <a:xfrm>
              <a:off x="3888" y="3344"/>
              <a:ext cx="1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9" name="Line 14"/>
            <p:cNvSpPr>
              <a:spLocks noChangeShapeType="1"/>
            </p:cNvSpPr>
            <p:nvPr/>
          </p:nvSpPr>
          <p:spPr bwMode="auto">
            <a:xfrm>
              <a:off x="5040" y="3344"/>
              <a:ext cx="0" cy="9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0" name="Text Box 23"/>
            <p:cNvSpPr txBox="1">
              <a:spLocks noChangeArrowheads="1"/>
            </p:cNvSpPr>
            <p:nvPr/>
          </p:nvSpPr>
          <p:spPr bwMode="auto">
            <a:xfrm>
              <a:off x="3600" y="3152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</a:rPr>
                <a:t>h</a:t>
              </a:r>
              <a:r>
                <a:rPr lang="en-US" altLang="zh-CN" b="1" i="1" baseline="-25000">
                  <a:solidFill>
                    <a:srgbClr val="FF0000"/>
                  </a:solidFill>
                </a:rPr>
                <a:t>m</a:t>
              </a:r>
              <a:endParaRPr lang="en-US" altLang="zh-CN" b="1" i="1">
                <a:solidFill>
                  <a:srgbClr val="FF0000"/>
                </a:solidFill>
              </a:endParaRPr>
            </a:p>
          </p:txBody>
        </p:sp>
        <p:sp>
          <p:nvSpPr>
            <p:cNvPr id="5151" name="Text Box 33"/>
            <p:cNvSpPr txBox="1">
              <a:spLocks noChangeArrowheads="1"/>
            </p:cNvSpPr>
            <p:nvPr/>
          </p:nvSpPr>
          <p:spPr bwMode="auto">
            <a:xfrm>
              <a:off x="4752" y="4208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</a:rPr>
                <a:t>x</a:t>
              </a:r>
              <a:r>
                <a:rPr lang="en-US" altLang="zh-CN" b="1" baseline="-25000">
                  <a:solidFill>
                    <a:srgbClr val="FF0000"/>
                  </a:solidFill>
                </a:rPr>
                <a:t>0</a:t>
              </a:r>
              <a:r>
                <a:rPr lang="en-US" altLang="zh-CN" b="1" i="1" baseline="30000">
                  <a:solidFill>
                    <a:srgbClr val="FF0000"/>
                  </a:solidFill>
                </a:rPr>
                <a:t>*</a:t>
              </a:r>
              <a:r>
                <a:rPr lang="en-US" altLang="zh-CN" b="1" i="1">
                  <a:solidFill>
                    <a:srgbClr val="FF0000"/>
                  </a:solidFill>
                </a:rPr>
                <a:t>=</a:t>
              </a:r>
              <a:r>
                <a:rPr lang="en-US" altLang="zh-CN" sz="2000" b="1" i="1">
                  <a:solidFill>
                    <a:srgbClr val="FF0000"/>
                  </a:solidFill>
                </a:rPr>
                <a:t>N</a:t>
              </a:r>
              <a:r>
                <a:rPr lang="en-US" altLang="zh-CN" sz="2000" b="1">
                  <a:solidFill>
                    <a:srgbClr val="FF0000"/>
                  </a:solidFill>
                </a:rPr>
                <a:t>/2</a:t>
              </a:r>
              <a:endParaRPr lang="en-US" altLang="zh-CN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70"/>
          <p:cNvGrpSpPr/>
          <p:nvPr/>
        </p:nvGrpSpPr>
        <p:grpSpPr bwMode="auto">
          <a:xfrm>
            <a:off x="4343400" y="1798265"/>
            <a:ext cx="3276600" cy="2362200"/>
            <a:chOff x="2736" y="1056"/>
            <a:chExt cx="2064" cy="1488"/>
          </a:xfrm>
        </p:grpSpPr>
        <p:sp>
          <p:nvSpPr>
            <p:cNvPr id="5145" name="Line 21"/>
            <p:cNvSpPr>
              <a:spLocks noChangeShapeType="1"/>
            </p:cNvSpPr>
            <p:nvPr/>
          </p:nvSpPr>
          <p:spPr bwMode="auto">
            <a:xfrm flipV="1">
              <a:off x="2736" y="1296"/>
              <a:ext cx="1728" cy="12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6" name="Text Box 27"/>
            <p:cNvSpPr txBox="1">
              <a:spLocks noChangeArrowheads="1"/>
            </p:cNvSpPr>
            <p:nvPr/>
          </p:nvSpPr>
          <p:spPr bwMode="auto">
            <a:xfrm>
              <a:off x="3744" y="1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0000"/>
                  </a:solidFill>
                </a:rPr>
                <a:t>P</a:t>
              </a:r>
              <a:r>
                <a:rPr lang="en-US" altLang="zh-CN" sz="2000" b="1" i="1" baseline="30000">
                  <a:solidFill>
                    <a:srgbClr val="FF0000"/>
                  </a:solidFill>
                </a:rPr>
                <a:t>*</a:t>
              </a:r>
              <a:endParaRPr lang="en-US" altLang="zh-CN" sz="2000" b="1" i="1">
                <a:solidFill>
                  <a:srgbClr val="FF0000"/>
                </a:solidFill>
              </a:endParaRPr>
            </a:p>
          </p:txBody>
        </p:sp>
        <p:sp>
          <p:nvSpPr>
            <p:cNvPr id="5147" name="Text Box 69"/>
            <p:cNvSpPr txBox="1">
              <a:spLocks noChangeArrowheads="1"/>
            </p:cNvSpPr>
            <p:nvPr/>
          </p:nvSpPr>
          <p:spPr bwMode="auto">
            <a:xfrm>
              <a:off x="4176" y="1056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</a:rPr>
                <a:t>y=E</a:t>
              </a:r>
              <a:r>
                <a:rPr lang="en-US" altLang="zh-CN" b="1" i="1" baseline="30000">
                  <a:solidFill>
                    <a:srgbClr val="FF0000"/>
                  </a:solidFill>
                </a:rPr>
                <a:t>*</a:t>
              </a:r>
              <a:r>
                <a:rPr lang="en-US" altLang="zh-CN" b="1" i="1">
                  <a:solidFill>
                    <a:srgbClr val="FF0000"/>
                  </a:solidFill>
                </a:rPr>
                <a:t>x</a:t>
              </a:r>
              <a:endParaRPr lang="en-US" altLang="zh-CN" b="1" i="1">
                <a:solidFill>
                  <a:srgbClr val="FF0000"/>
                </a:solidFill>
              </a:endParaRPr>
            </a:p>
          </p:txBody>
        </p:sp>
      </p:grp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2057400" y="6034088"/>
            <a:ext cx="525780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控制渔场鱼量为最大鱼量的一半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1000"/>
                                        <p:tgtEl>
                                          <p:spTgt spid="2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10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10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10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 animBg="1" autoUpdateAnimBg="0"/>
      <p:bldP spid="25638" grpId="0" animBg="1" autoUpdateAnimBg="0"/>
      <p:bldP spid="25644" grpId="0" animBg="1" autoUpdateAnimBg="0"/>
      <p:bldP spid="25645" grpId="0" animBg="1" autoUpdateAnimBg="0"/>
      <p:bldP spid="25647" grpId="0" animBg="1" autoUpdateAnimBg="0"/>
      <p:bldP spid="256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483768" y="3850384"/>
          <a:ext cx="5616624" cy="79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2" name="公式" r:id="rId1" imgW="3035300" imgH="469900" progId="Equation.3">
                  <p:embed/>
                </p:oleObj>
              </mc:Choice>
              <mc:Fallback>
                <p:oleObj name="公式" r:id="rId1" imgW="3035300" imgH="469900" progId="Equation.3">
                  <p:embed/>
                  <p:pic>
                    <p:nvPicPr>
                      <p:cNvPr id="0" name="图片 9444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850384"/>
                        <a:ext cx="5616624" cy="79781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5580112" y="5589240"/>
          <a:ext cx="2677020" cy="835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3" name="公式" r:id="rId3" imgW="1485900" imgH="520700" progId="Equation.3">
                  <p:embed/>
                </p:oleObj>
              </mc:Choice>
              <mc:Fallback>
                <p:oleObj name="公式" r:id="rId3" imgW="1485900" imgH="520700" progId="Equation.3">
                  <p:embed/>
                  <p:pic>
                    <p:nvPicPr>
                      <p:cNvPr id="0" name="图片 9444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5589240"/>
                        <a:ext cx="2677020" cy="835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3505200" y="2779357"/>
          <a:ext cx="3505200" cy="48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4" name="公式" r:id="rId5" imgW="1651000" imgH="241300" progId="Equation.3">
                  <p:embed/>
                </p:oleObj>
              </mc:Choice>
              <mc:Fallback>
                <p:oleObj name="公式" r:id="rId5" imgW="1651000" imgH="241300" progId="Equation.3">
                  <p:embed/>
                  <p:pic>
                    <p:nvPicPr>
                      <p:cNvPr id="0" name="图片 9444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779357"/>
                        <a:ext cx="3505200" cy="4813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 Box 8"/>
          <p:cNvSpPr txBox="1">
            <a:spLocks noChangeArrowheads="1"/>
          </p:cNvSpPr>
          <p:nvPr/>
        </p:nvSpPr>
        <p:spPr bwMode="auto">
          <a:xfrm>
            <a:off x="429928" y="725905"/>
            <a:ext cx="2057400" cy="57943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效益模型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57200" y="1614488"/>
            <a:ext cx="9906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假设</a:t>
            </a:r>
            <a:endParaRPr lang="zh-CN" altLang="en-US" sz="2800" b="1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1600200" y="160020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鱼销售价格</a:t>
            </a:r>
            <a:r>
              <a:rPr lang="en-US" altLang="zh-CN" sz="2800" b="1" i="1"/>
              <a:t>p</a:t>
            </a:r>
            <a:endParaRPr lang="en-US" altLang="zh-CN" sz="2800" b="1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4495800" y="1614488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/>
              <a:t> </a:t>
            </a:r>
            <a:r>
              <a:rPr lang="zh-CN" altLang="en-US" sz="2800" b="1"/>
              <a:t>单位捕捞强度费用</a:t>
            </a:r>
            <a:r>
              <a:rPr lang="en-US" altLang="zh-CN" sz="2800" b="1" i="1"/>
              <a:t>c</a:t>
            </a:r>
            <a:endParaRPr lang="en-US" altLang="zh-CN" sz="2800" b="1" i="1"/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457200" y="2757488"/>
            <a:ext cx="243840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/>
              <a:t> </a:t>
            </a:r>
            <a:r>
              <a:rPr lang="zh-CN" altLang="en-US" sz="2800" b="1"/>
              <a:t>单位时间利润</a:t>
            </a:r>
            <a:endParaRPr lang="zh-CN" altLang="en-US" sz="2800" b="1"/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170596" y="455446"/>
            <a:ext cx="4830404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/>
              <a:t>在捕捞量稳定的条件下，控制捕捞强度使</a:t>
            </a:r>
            <a:r>
              <a:rPr lang="zh-CN" altLang="en-US" sz="2800" b="1" dirty="0">
                <a:solidFill>
                  <a:srgbClr val="FF3300"/>
                </a:solidFill>
              </a:rPr>
              <a:t>效益</a:t>
            </a:r>
            <a:r>
              <a:rPr lang="zh-CN" altLang="en-US" sz="2800" b="1" dirty="0"/>
              <a:t>最大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grpSp>
        <p:nvGrpSpPr>
          <p:cNvPr id="2" name="Group 23"/>
          <p:cNvGrpSpPr/>
          <p:nvPr/>
        </p:nvGrpSpPr>
        <p:grpSpPr bwMode="auto">
          <a:xfrm>
            <a:off x="250825" y="3357563"/>
            <a:ext cx="6048375" cy="519112"/>
            <a:chOff x="288" y="1968"/>
            <a:chExt cx="3234" cy="337"/>
          </a:xfrm>
        </p:grpSpPr>
        <p:grpSp>
          <p:nvGrpSpPr>
            <p:cNvPr id="6168" name="Group 17"/>
            <p:cNvGrpSpPr/>
            <p:nvPr/>
          </p:nvGrpSpPr>
          <p:grpSpPr bwMode="auto">
            <a:xfrm>
              <a:off x="288" y="1968"/>
              <a:ext cx="2766" cy="337"/>
              <a:chOff x="288" y="1968"/>
              <a:chExt cx="2766" cy="337"/>
            </a:xfrm>
          </p:grpSpPr>
          <p:graphicFrame>
            <p:nvGraphicFramePr>
              <p:cNvPr id="6153" name="Object 13"/>
              <p:cNvGraphicFramePr>
                <a:graphicFrameLocks noChangeAspect="1"/>
              </p:cNvGraphicFramePr>
              <p:nvPr/>
            </p:nvGraphicFramePr>
            <p:xfrm>
              <a:off x="1440" y="1996"/>
              <a:ext cx="1614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445" name="公式" r:id="rId7" imgW="1244600" imgH="254000" progId="Equation.3">
                      <p:embed/>
                    </p:oleObj>
                  </mc:Choice>
                  <mc:Fallback>
                    <p:oleObj name="公式" r:id="rId7" imgW="1244600" imgH="254000" progId="Equation.3">
                      <p:embed/>
                      <p:pic>
                        <p:nvPicPr>
                          <p:cNvPr id="0" name="图片 9444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1996"/>
                            <a:ext cx="1614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CC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70" name="Text Box 16"/>
              <p:cNvSpPr txBox="1">
                <a:spLocks noChangeArrowheads="1"/>
              </p:cNvSpPr>
              <p:nvPr/>
            </p:nvSpPr>
            <p:spPr bwMode="auto">
              <a:xfrm>
                <a:off x="288" y="1968"/>
                <a:ext cx="1104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 b="1"/>
                  <a:t>稳定平衡点</a:t>
                </a:r>
                <a:endParaRPr lang="zh-CN" altLang="en-US" sz="2800" b="1"/>
              </a:p>
            </p:txBody>
          </p:sp>
        </p:grpSp>
        <p:sp>
          <p:nvSpPr>
            <p:cNvPr id="6169" name="AutoShape 18"/>
            <p:cNvSpPr>
              <a:spLocks noChangeArrowheads="1"/>
            </p:cNvSpPr>
            <p:nvPr/>
          </p:nvSpPr>
          <p:spPr bwMode="auto">
            <a:xfrm>
              <a:off x="3216" y="2016"/>
              <a:ext cx="306" cy="240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609600" y="4757738"/>
            <a:ext cx="26670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求</a:t>
            </a:r>
            <a:r>
              <a:rPr lang="en-US" altLang="zh-CN" sz="2800" b="1" i="1"/>
              <a:t>E</a:t>
            </a:r>
            <a:r>
              <a:rPr lang="zh-CN" altLang="en-US" sz="2800" b="1"/>
              <a:t>使</a:t>
            </a:r>
            <a:r>
              <a:rPr lang="en-US" altLang="zh-CN" sz="2800" b="1" i="1"/>
              <a:t>R</a:t>
            </a:r>
            <a:r>
              <a:rPr lang="en-US" altLang="zh-CN" sz="2800" b="1"/>
              <a:t>(</a:t>
            </a:r>
            <a:r>
              <a:rPr lang="en-US" altLang="zh-CN" sz="2800" b="1" i="1"/>
              <a:t>E</a:t>
            </a:r>
            <a:r>
              <a:rPr lang="en-US" altLang="zh-CN" sz="2800" b="1"/>
              <a:t>)</a:t>
            </a:r>
            <a:r>
              <a:rPr lang="zh-CN" altLang="en-US" sz="2800" b="1"/>
              <a:t>最大</a:t>
            </a:r>
            <a:endParaRPr lang="zh-CN" altLang="en-US" sz="2800" b="1"/>
          </a:p>
        </p:txBody>
      </p:sp>
      <p:grpSp>
        <p:nvGrpSpPr>
          <p:cNvPr id="4" name="Group 30"/>
          <p:cNvGrpSpPr/>
          <p:nvPr/>
        </p:nvGrpSpPr>
        <p:grpSpPr bwMode="auto">
          <a:xfrm>
            <a:off x="3505200" y="4625975"/>
            <a:ext cx="3065463" cy="860425"/>
            <a:chOff x="2208" y="2797"/>
            <a:chExt cx="1931" cy="542"/>
          </a:xfrm>
        </p:grpSpPr>
        <p:graphicFrame>
          <p:nvGraphicFramePr>
            <p:cNvPr id="6152" name="Object 3"/>
            <p:cNvGraphicFramePr>
              <a:graphicFrameLocks noChangeAspect="1"/>
            </p:cNvGraphicFramePr>
            <p:nvPr/>
          </p:nvGraphicFramePr>
          <p:xfrm>
            <a:off x="2472" y="2797"/>
            <a:ext cx="1667" cy="5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46" name="公式" r:id="rId9" imgW="1040765" imgH="419100" progId="Equation.3">
                    <p:embed/>
                  </p:oleObj>
                </mc:Choice>
                <mc:Fallback>
                  <p:oleObj name="公式" r:id="rId9" imgW="1040765" imgH="419100" progId="Equation.3">
                    <p:embed/>
                    <p:pic>
                      <p:nvPicPr>
                        <p:cNvPr id="0" name="图片 944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2797"/>
                          <a:ext cx="1667" cy="542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7" name="AutoShape 20"/>
            <p:cNvSpPr>
              <a:spLocks noChangeArrowheads="1"/>
            </p:cNvSpPr>
            <p:nvPr/>
          </p:nvSpPr>
          <p:spPr bwMode="auto">
            <a:xfrm>
              <a:off x="2208" y="2880"/>
              <a:ext cx="192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3590925" y="5589240"/>
          <a:ext cx="1701155" cy="829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7" name="公式" r:id="rId11" imgW="711200" imgH="419100" progId="Equation.3">
                  <p:embed/>
                </p:oleObj>
              </mc:Choice>
              <mc:Fallback>
                <p:oleObj name="公式" r:id="rId11" imgW="711200" imgH="419100" progId="Equation.3">
                  <p:embed/>
                  <p:pic>
                    <p:nvPicPr>
                      <p:cNvPr id="0" name="图片 94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5" y="5589240"/>
                        <a:ext cx="1701155" cy="829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8"/>
          <p:cNvGrpSpPr/>
          <p:nvPr/>
        </p:nvGrpSpPr>
        <p:grpSpPr bwMode="auto">
          <a:xfrm>
            <a:off x="381000" y="5530850"/>
            <a:ext cx="3276600" cy="946150"/>
            <a:chOff x="240" y="3456"/>
            <a:chExt cx="2064" cy="596"/>
          </a:xfrm>
        </p:grpSpPr>
        <p:graphicFrame>
          <p:nvGraphicFramePr>
            <p:cNvPr id="6151" name="Object 26"/>
            <p:cNvGraphicFramePr>
              <a:graphicFrameLocks noChangeAspect="1"/>
            </p:cNvGraphicFramePr>
            <p:nvPr/>
          </p:nvGraphicFramePr>
          <p:xfrm>
            <a:off x="864" y="3456"/>
            <a:ext cx="1440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48" name="公式" r:id="rId13" imgW="965200" imgH="393700" progId="Equation.3">
                    <p:embed/>
                  </p:oleObj>
                </mc:Choice>
                <mc:Fallback>
                  <p:oleObj name="公式" r:id="rId13" imgW="965200" imgH="393700" progId="Equation.3">
                    <p:embed/>
                    <p:pic>
                      <p:nvPicPr>
                        <p:cNvPr id="0" name="图片 9444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456"/>
                          <a:ext cx="1440" cy="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6" name="Text Box 27"/>
            <p:cNvSpPr txBox="1">
              <a:spLocks noChangeArrowheads="1"/>
            </p:cNvSpPr>
            <p:nvPr/>
          </p:nvSpPr>
          <p:spPr bwMode="auto">
            <a:xfrm>
              <a:off x="240" y="3456"/>
              <a:ext cx="624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渔场鱼量</a:t>
              </a:r>
              <a:endParaRPr lang="zh-CN" altLang="en-US" sz="2800" b="1"/>
            </a:p>
          </p:txBody>
        </p:sp>
      </p:grpSp>
      <p:graphicFrame>
        <p:nvGraphicFramePr>
          <p:cNvPr id="26653" name="Object 29"/>
          <p:cNvGraphicFramePr>
            <a:graphicFrameLocks noChangeAspect="1"/>
          </p:cNvGraphicFramePr>
          <p:nvPr/>
        </p:nvGraphicFramePr>
        <p:xfrm>
          <a:off x="6516688" y="4622800"/>
          <a:ext cx="15160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9" name="公式" r:id="rId15" imgW="596900" imgH="393700" progId="Equation.3">
                  <p:embed/>
                </p:oleObj>
              </mc:Choice>
              <mc:Fallback>
                <p:oleObj name="公式" r:id="rId15" imgW="596900" imgH="393700" progId="Equation.3">
                  <p:embed/>
                  <p:pic>
                    <p:nvPicPr>
                      <p:cNvPr id="0" name="图片 944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622800"/>
                        <a:ext cx="1516062" cy="8636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5" name="Text Box 31"/>
          <p:cNvSpPr txBox="1">
            <a:spLocks noChangeArrowheads="1"/>
          </p:cNvSpPr>
          <p:nvPr/>
        </p:nvSpPr>
        <p:spPr bwMode="auto">
          <a:xfrm>
            <a:off x="1600200" y="2138363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收入 </a:t>
            </a:r>
            <a:r>
              <a:rPr lang="en-US" altLang="zh-CN" sz="2800" b="1" i="1"/>
              <a:t>T </a:t>
            </a:r>
            <a:r>
              <a:rPr lang="en-US" altLang="zh-CN" sz="2800" b="1"/>
              <a:t>= </a:t>
            </a:r>
            <a:r>
              <a:rPr lang="en-US" altLang="zh-CN" sz="2800" b="1" i="1"/>
              <a:t>ph</a:t>
            </a:r>
            <a:r>
              <a:rPr lang="en-US" altLang="zh-CN" sz="2800" b="1"/>
              <a:t>(</a:t>
            </a:r>
            <a:r>
              <a:rPr lang="en-US" altLang="zh-CN" sz="2800" b="1" i="1"/>
              <a:t>x</a:t>
            </a:r>
            <a:r>
              <a:rPr lang="en-US" altLang="zh-CN" sz="2800" b="1"/>
              <a:t>) = </a:t>
            </a:r>
            <a:r>
              <a:rPr lang="en-US" altLang="zh-CN" sz="2800" b="1" i="1"/>
              <a:t>pEx</a:t>
            </a:r>
            <a:endParaRPr lang="en-US" altLang="zh-CN" sz="2800" b="1" i="1"/>
          </a:p>
        </p:txBody>
      </p:sp>
      <p:sp>
        <p:nvSpPr>
          <p:cNvPr id="26656" name="Text Box 32"/>
          <p:cNvSpPr txBox="1">
            <a:spLocks noChangeArrowheads="1"/>
          </p:cNvSpPr>
          <p:nvPr/>
        </p:nvSpPr>
        <p:spPr bwMode="auto">
          <a:xfrm>
            <a:off x="5867400" y="213836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支出 </a:t>
            </a:r>
            <a:r>
              <a:rPr lang="en-US" altLang="zh-CN" sz="2800" b="1" i="1"/>
              <a:t>S </a:t>
            </a:r>
            <a:r>
              <a:rPr lang="en-US" altLang="zh-CN" sz="2800" b="1"/>
              <a:t>= </a:t>
            </a:r>
            <a:r>
              <a:rPr lang="en-US" altLang="zh-CN" sz="2800" b="1" i="1"/>
              <a:t>cE</a:t>
            </a:r>
            <a:endParaRPr lang="en-US" altLang="zh-CN" sz="2800" b="1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26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2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 animBg="1" autoUpdateAnimBg="0"/>
      <p:bldP spid="26634" grpId="0" animBg="1" autoUpdateAnimBg="0"/>
      <p:bldP spid="26635" grpId="0" animBg="1" autoUpdateAnimBg="0"/>
      <p:bldP spid="26636" grpId="0" animBg="1" autoUpdateAnimBg="0"/>
      <p:bldP spid="26638" grpId="0" animBg="1" autoUpdateAnimBg="0"/>
      <p:bldP spid="26643" grpId="0" animBg="1" autoUpdateAnimBg="0"/>
      <p:bldP spid="26655" grpId="0" animBg="1" autoUpdateAnimBg="0"/>
      <p:bldP spid="26656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/>
          <p:nvPr/>
        </p:nvGrpSpPr>
        <p:grpSpPr bwMode="auto">
          <a:xfrm>
            <a:off x="7380288" y="4967288"/>
            <a:ext cx="609600" cy="1225550"/>
            <a:chOff x="4649" y="2976"/>
            <a:chExt cx="384" cy="772"/>
          </a:xfrm>
        </p:grpSpPr>
        <p:sp>
          <p:nvSpPr>
            <p:cNvPr id="7211" name="Line 9"/>
            <p:cNvSpPr>
              <a:spLocks noChangeShapeType="1"/>
            </p:cNvSpPr>
            <p:nvPr/>
          </p:nvSpPr>
          <p:spPr bwMode="auto">
            <a:xfrm>
              <a:off x="4785" y="2976"/>
              <a:ext cx="0" cy="5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2" name="Text Box 21"/>
            <p:cNvSpPr txBox="1">
              <a:spLocks noChangeArrowheads="1"/>
            </p:cNvSpPr>
            <p:nvPr/>
          </p:nvSpPr>
          <p:spPr bwMode="auto">
            <a:xfrm>
              <a:off x="4649" y="349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000" b="1" i="1" baseline="-25000">
                  <a:solidFill>
                    <a:srgbClr val="FF0000"/>
                  </a:solidFill>
                </a:rPr>
                <a:t>s</a:t>
              </a:r>
              <a:endParaRPr lang="en-US" altLang="zh-CN" sz="20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61"/>
          <p:cNvGrpSpPr/>
          <p:nvPr/>
        </p:nvGrpSpPr>
        <p:grpSpPr bwMode="auto">
          <a:xfrm>
            <a:off x="4953000" y="3789363"/>
            <a:ext cx="4191000" cy="2438400"/>
            <a:chOff x="3120" y="2251"/>
            <a:chExt cx="2640" cy="1536"/>
          </a:xfrm>
        </p:grpSpPr>
        <p:sp>
          <p:nvSpPr>
            <p:cNvPr id="7201" name="Line 3"/>
            <p:cNvSpPr>
              <a:spLocks noChangeShapeType="1"/>
            </p:cNvSpPr>
            <p:nvPr/>
          </p:nvSpPr>
          <p:spPr bwMode="auto">
            <a:xfrm>
              <a:off x="3264" y="3537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2" name="Line 4"/>
            <p:cNvSpPr>
              <a:spLocks noChangeShapeType="1"/>
            </p:cNvSpPr>
            <p:nvPr/>
          </p:nvSpPr>
          <p:spPr bwMode="auto">
            <a:xfrm flipV="1">
              <a:off x="3264" y="2251"/>
              <a:ext cx="0" cy="1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3" name="Arc 5"/>
            <p:cNvSpPr/>
            <p:nvPr/>
          </p:nvSpPr>
          <p:spPr bwMode="auto">
            <a:xfrm rot="360230" flipH="1">
              <a:off x="3317" y="2614"/>
              <a:ext cx="1056" cy="989"/>
            </a:xfrm>
            <a:custGeom>
              <a:avLst/>
              <a:gdLst>
                <a:gd name="T0" fmla="*/ 13 w 21585"/>
                <a:gd name="T1" fmla="*/ 0 h 20896"/>
                <a:gd name="T2" fmla="*/ 52 w 21585"/>
                <a:gd name="T3" fmla="*/ 45 h 20896"/>
                <a:gd name="T4" fmla="*/ 0 w 21585"/>
                <a:gd name="T5" fmla="*/ 47 h 20896"/>
                <a:gd name="T6" fmla="*/ 0 60000 65536"/>
                <a:gd name="T7" fmla="*/ 0 60000 65536"/>
                <a:gd name="T8" fmla="*/ 0 60000 65536"/>
                <a:gd name="T9" fmla="*/ 0 w 21585"/>
                <a:gd name="T10" fmla="*/ 0 h 20896"/>
                <a:gd name="T11" fmla="*/ 21585 w 21585"/>
                <a:gd name="T12" fmla="*/ 20896 h 208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85" h="20896" fill="none" extrusionOk="0">
                  <a:moveTo>
                    <a:pt x="5469" y="0"/>
                  </a:moveTo>
                  <a:cubicBezTo>
                    <a:pt x="14686" y="2412"/>
                    <a:pt x="21233" y="10577"/>
                    <a:pt x="21585" y="20097"/>
                  </a:cubicBezTo>
                </a:path>
                <a:path w="21585" h="20896" stroke="0" extrusionOk="0">
                  <a:moveTo>
                    <a:pt x="5469" y="0"/>
                  </a:moveTo>
                  <a:cubicBezTo>
                    <a:pt x="14686" y="2412"/>
                    <a:pt x="21233" y="10577"/>
                    <a:pt x="21585" y="20097"/>
                  </a:cubicBezTo>
                  <a:lnTo>
                    <a:pt x="0" y="20896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4" name="Arc 6"/>
            <p:cNvSpPr/>
            <p:nvPr/>
          </p:nvSpPr>
          <p:spPr bwMode="auto">
            <a:xfrm rot="-360230">
              <a:off x="3930" y="2614"/>
              <a:ext cx="1057" cy="996"/>
            </a:xfrm>
            <a:custGeom>
              <a:avLst/>
              <a:gdLst>
                <a:gd name="T0" fmla="*/ 13 w 21600"/>
                <a:gd name="T1" fmla="*/ 0 h 21058"/>
                <a:gd name="T2" fmla="*/ 52 w 21600"/>
                <a:gd name="T3" fmla="*/ 47 h 21058"/>
                <a:gd name="T4" fmla="*/ 0 w 21600"/>
                <a:gd name="T5" fmla="*/ 47 h 2105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058"/>
                <a:gd name="T11" fmla="*/ 21600 w 21600"/>
                <a:gd name="T12" fmla="*/ 21058 h 210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058" fill="none" extrusionOk="0">
                  <a:moveTo>
                    <a:pt x="5396" y="-1"/>
                  </a:moveTo>
                  <a:cubicBezTo>
                    <a:pt x="14934" y="2460"/>
                    <a:pt x="21600" y="11063"/>
                    <a:pt x="21600" y="20915"/>
                  </a:cubicBezTo>
                  <a:cubicBezTo>
                    <a:pt x="21600" y="20962"/>
                    <a:pt x="21599" y="21010"/>
                    <a:pt x="21599" y="21057"/>
                  </a:cubicBezTo>
                </a:path>
                <a:path w="21600" h="21058" stroke="0" extrusionOk="0">
                  <a:moveTo>
                    <a:pt x="5396" y="-1"/>
                  </a:moveTo>
                  <a:cubicBezTo>
                    <a:pt x="14934" y="2460"/>
                    <a:pt x="21600" y="11063"/>
                    <a:pt x="21600" y="20915"/>
                  </a:cubicBezTo>
                  <a:cubicBezTo>
                    <a:pt x="21600" y="20962"/>
                    <a:pt x="21599" y="21010"/>
                    <a:pt x="21599" y="21057"/>
                  </a:cubicBezTo>
                  <a:lnTo>
                    <a:pt x="0" y="20915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5" name="Line 10"/>
            <p:cNvSpPr>
              <a:spLocks noChangeShapeType="1"/>
            </p:cNvSpPr>
            <p:nvPr/>
          </p:nvSpPr>
          <p:spPr bwMode="auto">
            <a:xfrm flipV="1">
              <a:off x="3243" y="2750"/>
              <a:ext cx="2086" cy="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Text Box 16"/>
            <p:cNvSpPr txBox="1">
              <a:spLocks noChangeArrowheads="1"/>
            </p:cNvSpPr>
            <p:nvPr/>
          </p:nvSpPr>
          <p:spPr bwMode="auto">
            <a:xfrm>
              <a:off x="5136" y="2385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S</a:t>
              </a:r>
              <a:r>
                <a:rPr lang="en-US" altLang="zh-CN" sz="2000" b="1"/>
                <a:t>(</a:t>
              </a:r>
              <a:r>
                <a:rPr lang="en-US" altLang="zh-CN" sz="2000" b="1" i="1"/>
                <a:t>E</a:t>
              </a:r>
              <a:r>
                <a:rPr lang="en-US" altLang="zh-CN" sz="2000" b="1"/>
                <a:t>)</a:t>
              </a:r>
              <a:endParaRPr lang="en-US" altLang="zh-CN" sz="2000" b="1"/>
            </a:p>
          </p:txBody>
        </p:sp>
        <p:sp>
          <p:nvSpPr>
            <p:cNvPr id="7207" name="Text Box 17"/>
            <p:cNvSpPr txBox="1">
              <a:spLocks noChangeArrowheads="1"/>
            </p:cNvSpPr>
            <p:nvPr/>
          </p:nvSpPr>
          <p:spPr bwMode="auto">
            <a:xfrm>
              <a:off x="4940" y="3115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T</a:t>
              </a:r>
              <a:r>
                <a:rPr lang="en-US" altLang="zh-CN" sz="2000" b="1"/>
                <a:t>(</a:t>
              </a:r>
              <a:r>
                <a:rPr lang="en-US" altLang="zh-CN" sz="2000" b="1" i="1"/>
                <a:t>E</a:t>
              </a:r>
              <a:r>
                <a:rPr lang="en-US" altLang="zh-CN" sz="2000" b="1"/>
                <a:t>)</a:t>
              </a:r>
              <a:endParaRPr lang="en-US" altLang="zh-CN" sz="2000" b="1"/>
            </a:p>
          </p:txBody>
        </p:sp>
        <p:sp>
          <p:nvSpPr>
            <p:cNvPr id="7208" name="Text Box 18"/>
            <p:cNvSpPr txBox="1">
              <a:spLocks noChangeArrowheads="1"/>
            </p:cNvSpPr>
            <p:nvPr/>
          </p:nvSpPr>
          <p:spPr bwMode="auto">
            <a:xfrm>
              <a:off x="3120" y="348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O</a:t>
              </a:r>
              <a:endParaRPr lang="en-US" altLang="zh-CN" sz="2000" b="1" i="1"/>
            </a:p>
          </p:txBody>
        </p:sp>
        <p:sp>
          <p:nvSpPr>
            <p:cNvPr id="7209" name="Text Box 23"/>
            <p:cNvSpPr txBox="1">
              <a:spLocks noChangeArrowheads="1"/>
            </p:cNvSpPr>
            <p:nvPr/>
          </p:nvSpPr>
          <p:spPr bwMode="auto">
            <a:xfrm>
              <a:off x="4944" y="3489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r</a:t>
              </a:r>
              <a:endParaRPr lang="en-US" altLang="zh-CN" b="1" i="1"/>
            </a:p>
          </p:txBody>
        </p:sp>
        <p:sp>
          <p:nvSpPr>
            <p:cNvPr id="7210" name="Text Box 24"/>
            <p:cNvSpPr txBox="1">
              <a:spLocks noChangeArrowheads="1"/>
            </p:cNvSpPr>
            <p:nvPr/>
          </p:nvSpPr>
          <p:spPr bwMode="auto">
            <a:xfrm>
              <a:off x="5472" y="3537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E</a:t>
              </a:r>
              <a:endParaRPr lang="en-US" altLang="zh-CN" sz="2000" b="1" i="1"/>
            </a:p>
          </p:txBody>
        </p:sp>
      </p:grpSp>
      <p:sp>
        <p:nvSpPr>
          <p:cNvPr id="7179" name="Text Box 26"/>
          <p:cNvSpPr txBox="1">
            <a:spLocks noChangeArrowheads="1"/>
          </p:cNvSpPr>
          <p:nvPr/>
        </p:nvSpPr>
        <p:spPr bwMode="auto">
          <a:xfrm>
            <a:off x="381000" y="706016"/>
            <a:ext cx="1066800" cy="106680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捕捞过度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1524000" y="677639"/>
            <a:ext cx="518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 dirty="0"/>
              <a:t> </a:t>
            </a:r>
            <a:r>
              <a:rPr lang="zh-CN" altLang="en-US" sz="2800" b="1" dirty="0">
                <a:solidFill>
                  <a:srgbClr val="FF3300"/>
                </a:solidFill>
              </a:rPr>
              <a:t>封闭式捕捞</a:t>
            </a:r>
            <a:r>
              <a:rPr lang="zh-CN" altLang="en-US" sz="2800" b="1" dirty="0"/>
              <a:t>追求利润</a:t>
            </a:r>
            <a:r>
              <a:rPr lang="en-US" altLang="zh-CN" sz="2800" b="1" i="1" dirty="0"/>
              <a:t>R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E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最大</a:t>
            </a:r>
            <a:endParaRPr lang="zh-CN" altLang="en-US" sz="2800" b="1" dirty="0"/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1524000" y="1253704"/>
            <a:ext cx="49196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1" dirty="0"/>
              <a:t> </a:t>
            </a:r>
            <a:r>
              <a:rPr lang="zh-CN" altLang="en-US" sz="2800" b="1" dirty="0">
                <a:solidFill>
                  <a:srgbClr val="FF3300"/>
                </a:solidFill>
              </a:rPr>
              <a:t>开放式捕捞</a:t>
            </a:r>
            <a:r>
              <a:rPr lang="zh-CN" altLang="en-US" sz="2800" b="1" dirty="0"/>
              <a:t>只求利润</a:t>
            </a:r>
            <a:r>
              <a:rPr lang="en-US" altLang="zh-CN" sz="2800" b="1" i="1" dirty="0"/>
              <a:t>R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E</a:t>
            </a:r>
            <a:r>
              <a:rPr lang="en-US" altLang="zh-CN" sz="2800" b="1" dirty="0"/>
              <a:t>) &gt; 0</a:t>
            </a:r>
            <a:endParaRPr lang="en-US" altLang="zh-CN" sz="2800" b="1" dirty="0"/>
          </a:p>
        </p:txBody>
      </p:sp>
      <p:graphicFrame>
        <p:nvGraphicFramePr>
          <p:cNvPr id="27680" name="Object 32"/>
          <p:cNvGraphicFramePr>
            <a:graphicFrameLocks noChangeAspect="1"/>
          </p:cNvGraphicFramePr>
          <p:nvPr/>
        </p:nvGraphicFramePr>
        <p:xfrm>
          <a:off x="683568" y="1894460"/>
          <a:ext cx="5107632" cy="786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7" name="公式" r:id="rId1" imgW="3035300" imgH="469900" progId="Equation.3">
                  <p:embed/>
                </p:oleObj>
              </mc:Choice>
              <mc:Fallback>
                <p:oleObj name="公式" r:id="rId1" imgW="3035300" imgH="469900" progId="Equation.3">
                  <p:embed/>
                  <p:pic>
                    <p:nvPicPr>
                      <p:cNvPr id="0" name="图片 9543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894460"/>
                        <a:ext cx="5107632" cy="786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457200" y="2757488"/>
            <a:ext cx="4691063" cy="51911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R</a:t>
            </a:r>
            <a:r>
              <a:rPr lang="en-US" altLang="zh-CN" sz="2800" b="1"/>
              <a:t>(</a:t>
            </a:r>
            <a:r>
              <a:rPr lang="en-US" altLang="zh-CN" sz="2800" b="1" i="1"/>
              <a:t>E</a:t>
            </a:r>
            <a:r>
              <a:rPr lang="en-US" altLang="zh-CN" sz="2800" b="1"/>
              <a:t>)=0</a:t>
            </a:r>
            <a:r>
              <a:rPr lang="zh-CN" altLang="en-US" sz="2800" b="1"/>
              <a:t>时的捕捞强度</a:t>
            </a:r>
            <a:r>
              <a:rPr lang="en-US" altLang="zh-CN" sz="2800" b="1" i="1"/>
              <a:t>E</a:t>
            </a:r>
            <a:r>
              <a:rPr lang="en-US" altLang="zh-CN" sz="2800" b="1" i="1" baseline="-25000"/>
              <a:t>s</a:t>
            </a:r>
            <a:r>
              <a:rPr lang="en-US" altLang="zh-CN" sz="2800" b="1"/>
              <a:t>=2</a:t>
            </a:r>
            <a:r>
              <a:rPr lang="en-US" altLang="zh-CN" sz="2800" b="1" i="1"/>
              <a:t>E</a:t>
            </a:r>
            <a:r>
              <a:rPr lang="en-US" altLang="zh-CN" sz="2800" b="1" i="1" baseline="-25000"/>
              <a:t>R</a:t>
            </a:r>
            <a:endParaRPr lang="en-US" altLang="zh-CN" sz="2800" b="1" i="1" baseline="-25000"/>
          </a:p>
        </p:txBody>
      </p:sp>
      <p:graphicFrame>
        <p:nvGraphicFramePr>
          <p:cNvPr id="27686" name="Object 38"/>
          <p:cNvGraphicFramePr>
            <a:graphicFrameLocks noChangeAspect="1"/>
          </p:cNvGraphicFramePr>
          <p:nvPr/>
        </p:nvGraphicFramePr>
        <p:xfrm>
          <a:off x="1056457" y="4144418"/>
          <a:ext cx="2292350" cy="85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8" name="公式" r:id="rId3" imgW="926465" imgH="393700" progId="Equation.3">
                  <p:embed/>
                </p:oleObj>
              </mc:Choice>
              <mc:Fallback>
                <p:oleObj name="公式" r:id="rId3" imgW="926465" imgH="393700" progId="Equation.3">
                  <p:embed/>
                  <p:pic>
                    <p:nvPicPr>
                      <p:cNvPr id="0" name="图片 9543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457" y="4144418"/>
                        <a:ext cx="2292350" cy="85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4" name="Object 36"/>
          <p:cNvGraphicFramePr>
            <a:graphicFrameLocks noChangeAspect="1"/>
          </p:cNvGraphicFramePr>
          <p:nvPr/>
        </p:nvGraphicFramePr>
        <p:xfrm>
          <a:off x="3444370" y="4144418"/>
          <a:ext cx="623574" cy="85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9" name="公式" r:id="rId5" imgW="292100" imgH="419100" progId="Equation.3">
                  <p:embed/>
                </p:oleObj>
              </mc:Choice>
              <mc:Fallback>
                <p:oleObj name="公式" r:id="rId5" imgW="292100" imgH="419100" progId="Equation.3">
                  <p:embed/>
                  <p:pic>
                    <p:nvPicPr>
                      <p:cNvPr id="0" name="图片 9543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370" y="4144418"/>
                        <a:ext cx="623574" cy="85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8" name="Text Box 40"/>
          <p:cNvSpPr txBox="1">
            <a:spLocks noChangeArrowheads="1"/>
          </p:cNvSpPr>
          <p:nvPr/>
        </p:nvSpPr>
        <p:spPr bwMode="auto">
          <a:xfrm>
            <a:off x="533400" y="3443288"/>
            <a:ext cx="3886200" cy="5191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临界强度下的渔场鱼量</a:t>
            </a:r>
            <a:endParaRPr lang="zh-CN" altLang="en-US" sz="2800" b="1"/>
          </a:p>
        </p:txBody>
      </p:sp>
      <p:graphicFrame>
        <p:nvGraphicFramePr>
          <p:cNvPr id="27693" name="Object 45"/>
          <p:cNvGraphicFramePr>
            <a:graphicFrameLocks noChangeAspect="1"/>
          </p:cNvGraphicFramePr>
          <p:nvPr/>
        </p:nvGraphicFramePr>
        <p:xfrm>
          <a:off x="468313" y="5734050"/>
          <a:ext cx="10795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0" name="Equation" r:id="rId7" imgW="508000" imgH="228600" progId="Equation.3">
                  <p:embed/>
                </p:oleObj>
              </mc:Choice>
              <mc:Fallback>
                <p:oleObj name="Equation" r:id="rId7" imgW="508000" imgH="228600" progId="Equation.3">
                  <p:embed/>
                  <p:pic>
                    <p:nvPicPr>
                      <p:cNvPr id="0" name="图片 9543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734050"/>
                        <a:ext cx="10795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5"/>
          <p:cNvGrpSpPr/>
          <p:nvPr/>
        </p:nvGrpSpPr>
        <p:grpSpPr bwMode="auto">
          <a:xfrm>
            <a:off x="5292725" y="4176713"/>
            <a:ext cx="1871663" cy="2016125"/>
            <a:chOff x="3334" y="2478"/>
            <a:chExt cx="1179" cy="1270"/>
          </a:xfrm>
        </p:grpSpPr>
        <p:sp>
          <p:nvSpPr>
            <p:cNvPr id="7198" name="Line 47"/>
            <p:cNvSpPr>
              <a:spLocks noChangeShapeType="1"/>
            </p:cNvSpPr>
            <p:nvPr/>
          </p:nvSpPr>
          <p:spPr bwMode="auto">
            <a:xfrm flipV="1">
              <a:off x="3969" y="2704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9" name="Line 48"/>
            <p:cNvSpPr>
              <a:spLocks noChangeShapeType="1"/>
            </p:cNvSpPr>
            <p:nvPr/>
          </p:nvSpPr>
          <p:spPr bwMode="auto">
            <a:xfrm flipV="1">
              <a:off x="3334" y="2478"/>
              <a:ext cx="1179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0" name="Text Box 49"/>
            <p:cNvSpPr txBox="1">
              <a:spLocks noChangeArrowheads="1"/>
            </p:cNvSpPr>
            <p:nvPr/>
          </p:nvSpPr>
          <p:spPr bwMode="auto">
            <a:xfrm>
              <a:off x="3814" y="3498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E</a:t>
              </a:r>
              <a:r>
                <a:rPr lang="en-US" altLang="zh-CN" sz="2000" b="1" i="1" baseline="-25000"/>
                <a:t>R</a:t>
              </a:r>
              <a:endParaRPr lang="en-US" altLang="zh-CN" sz="2000" b="1" i="1"/>
            </a:p>
          </p:txBody>
        </p:sp>
      </p:grpSp>
      <p:graphicFrame>
        <p:nvGraphicFramePr>
          <p:cNvPr id="27700" name="Object 52"/>
          <p:cNvGraphicFramePr>
            <a:graphicFrameLocks noChangeAspect="1"/>
          </p:cNvGraphicFramePr>
          <p:nvPr/>
        </p:nvGraphicFramePr>
        <p:xfrm>
          <a:off x="6677627" y="736985"/>
          <a:ext cx="2219325" cy="847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1" name="公式" r:id="rId9" imgW="1028700" imgH="419100" progId="Equation.3">
                  <p:embed/>
                </p:oleObj>
              </mc:Choice>
              <mc:Fallback>
                <p:oleObj name="公式" r:id="rId9" imgW="1028700" imgH="419100" progId="Equation.3">
                  <p:embed/>
                  <p:pic>
                    <p:nvPicPr>
                      <p:cNvPr id="0" name="图片 9544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627" y="736985"/>
                        <a:ext cx="2219325" cy="847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4"/>
          <p:cNvGrpSpPr/>
          <p:nvPr/>
        </p:nvGrpSpPr>
        <p:grpSpPr bwMode="auto">
          <a:xfrm>
            <a:off x="6400800" y="4392613"/>
            <a:ext cx="547688" cy="1836737"/>
            <a:chOff x="4032" y="2614"/>
            <a:chExt cx="345" cy="1157"/>
          </a:xfrm>
        </p:grpSpPr>
        <p:sp>
          <p:nvSpPr>
            <p:cNvPr id="7196" name="Text Box 22"/>
            <p:cNvSpPr txBox="1">
              <a:spLocks noChangeArrowheads="1"/>
            </p:cNvSpPr>
            <p:nvPr/>
          </p:nvSpPr>
          <p:spPr bwMode="auto">
            <a:xfrm>
              <a:off x="4032" y="3521"/>
              <a:ext cx="3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E</a:t>
              </a:r>
              <a:r>
                <a:rPr lang="en-US" altLang="zh-CN" sz="2000" b="1" i="1" baseline="30000"/>
                <a:t>*</a:t>
              </a:r>
              <a:endParaRPr lang="en-US" altLang="zh-CN" sz="2000" b="1" i="1"/>
            </a:p>
          </p:txBody>
        </p:sp>
        <p:sp>
          <p:nvSpPr>
            <p:cNvPr id="7197" name="Line 63"/>
            <p:cNvSpPr>
              <a:spLocks noChangeShapeType="1"/>
            </p:cNvSpPr>
            <p:nvPr/>
          </p:nvSpPr>
          <p:spPr bwMode="auto">
            <a:xfrm>
              <a:off x="4150" y="261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714" name="Text Box 66"/>
          <p:cNvSpPr txBox="1">
            <a:spLocks noChangeArrowheads="1"/>
          </p:cNvSpPr>
          <p:nvPr/>
        </p:nvSpPr>
        <p:spPr bwMode="auto">
          <a:xfrm>
            <a:off x="5791200" y="1706563"/>
            <a:ext cx="533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/>
              <a:t>令</a:t>
            </a:r>
            <a:r>
              <a:rPr lang="en-US" altLang="zh-CN" b="1" dirty="0"/>
              <a:t>=0</a:t>
            </a:r>
            <a:endParaRPr lang="en-US" altLang="zh-CN" b="1" dirty="0"/>
          </a:p>
        </p:txBody>
      </p:sp>
      <p:grpSp>
        <p:nvGrpSpPr>
          <p:cNvPr id="6" name="Group 70"/>
          <p:cNvGrpSpPr/>
          <p:nvPr/>
        </p:nvGrpSpPr>
        <p:grpSpPr bwMode="auto">
          <a:xfrm>
            <a:off x="6477000" y="1797050"/>
            <a:ext cx="2286000" cy="884238"/>
            <a:chOff x="4080" y="979"/>
            <a:chExt cx="1440" cy="557"/>
          </a:xfrm>
        </p:grpSpPr>
        <p:graphicFrame>
          <p:nvGraphicFramePr>
            <p:cNvPr id="7176" name="Object 2"/>
            <p:cNvGraphicFramePr>
              <a:graphicFrameLocks noChangeAspect="1"/>
            </p:cNvGraphicFramePr>
            <p:nvPr/>
          </p:nvGraphicFramePr>
          <p:xfrm>
            <a:off x="4272" y="979"/>
            <a:ext cx="1248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2" name="Equation" r:id="rId11" imgW="951865" imgH="419100" progId="Equation.3">
                    <p:embed/>
                  </p:oleObj>
                </mc:Choice>
                <mc:Fallback>
                  <p:oleObj name="Equation" r:id="rId11" imgW="951865" imgH="419100" progId="Equation.3">
                    <p:embed/>
                    <p:pic>
                      <p:nvPicPr>
                        <p:cNvPr id="0" name="图片 9544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979"/>
                          <a:ext cx="1248" cy="557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AutoShape 69"/>
            <p:cNvSpPr>
              <a:spLocks noChangeArrowheads="1"/>
            </p:cNvSpPr>
            <p:nvPr/>
          </p:nvSpPr>
          <p:spPr bwMode="auto">
            <a:xfrm>
              <a:off x="4080" y="1104"/>
              <a:ext cx="96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1064"/>
          <p:cNvGrpSpPr/>
          <p:nvPr/>
        </p:nvGrpSpPr>
        <p:grpSpPr bwMode="auto">
          <a:xfrm>
            <a:off x="1619250" y="5757863"/>
            <a:ext cx="1512888" cy="519112"/>
            <a:chOff x="1020" y="3627"/>
            <a:chExt cx="953" cy="327"/>
          </a:xfrm>
        </p:grpSpPr>
        <p:graphicFrame>
          <p:nvGraphicFramePr>
            <p:cNvPr id="7175" name="Object 71"/>
            <p:cNvGraphicFramePr>
              <a:graphicFrameLocks noChangeAspect="1"/>
            </p:cNvGraphicFramePr>
            <p:nvPr/>
          </p:nvGraphicFramePr>
          <p:xfrm>
            <a:off x="1111" y="3627"/>
            <a:ext cx="862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43" name="Equation" r:id="rId13" imgW="635000" imgH="241300" progId="Equation.3">
                    <p:embed/>
                  </p:oleObj>
                </mc:Choice>
                <mc:Fallback>
                  <p:oleObj name="Equation" r:id="rId13" imgW="635000" imgH="241300" progId="Equation.3">
                    <p:embed/>
                    <p:pic>
                      <p:nvPicPr>
                        <p:cNvPr id="0" name="图片 9544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627"/>
                          <a:ext cx="862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4" name="AutoShape 72"/>
            <p:cNvSpPr>
              <a:spLocks noChangeArrowheads="1"/>
            </p:cNvSpPr>
            <p:nvPr/>
          </p:nvSpPr>
          <p:spPr bwMode="auto">
            <a:xfrm>
              <a:off x="1020" y="3640"/>
              <a:ext cx="96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7862" name="Text Box 1062"/>
          <p:cNvSpPr txBox="1">
            <a:spLocks noChangeArrowheads="1"/>
          </p:cNvSpPr>
          <p:nvPr/>
        </p:nvSpPr>
        <p:spPr bwMode="auto">
          <a:xfrm>
            <a:off x="539750" y="5084763"/>
            <a:ext cx="3671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x</a:t>
            </a:r>
            <a:r>
              <a:rPr lang="en-US" altLang="zh-CN" sz="2800" b="1" i="1" baseline="-25000"/>
              <a:t>s</a:t>
            </a:r>
            <a:r>
              <a:rPr lang="zh-CN" altLang="en-US" sz="2800" b="1"/>
              <a:t>由成本</a:t>
            </a:r>
            <a:r>
              <a:rPr lang="en-US" altLang="zh-CN" sz="2800" b="1"/>
              <a:t>—</a:t>
            </a:r>
            <a:r>
              <a:rPr lang="zh-CN" altLang="en-US" sz="2800" b="1"/>
              <a:t>价格比决定</a:t>
            </a:r>
            <a:endParaRPr lang="zh-CN" altLang="en-US" sz="2800" b="1"/>
          </a:p>
        </p:txBody>
      </p:sp>
      <p:grpSp>
        <p:nvGrpSpPr>
          <p:cNvPr id="8" name="Group 1065"/>
          <p:cNvGrpSpPr/>
          <p:nvPr/>
        </p:nvGrpSpPr>
        <p:grpSpPr bwMode="auto">
          <a:xfrm>
            <a:off x="3132138" y="5734050"/>
            <a:ext cx="1871662" cy="557213"/>
            <a:chOff x="1973" y="3612"/>
            <a:chExt cx="1179" cy="351"/>
          </a:xfrm>
        </p:grpSpPr>
        <p:sp>
          <p:nvSpPr>
            <p:cNvPr id="7192" name="Text Box 46"/>
            <p:cNvSpPr txBox="1">
              <a:spLocks noChangeArrowheads="1"/>
            </p:cNvSpPr>
            <p:nvPr/>
          </p:nvSpPr>
          <p:spPr bwMode="auto">
            <a:xfrm>
              <a:off x="2064" y="3612"/>
              <a:ext cx="10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3300"/>
                  </a:solidFill>
                </a:rPr>
                <a:t>捕捞过度</a:t>
              </a:r>
              <a:endParaRPr lang="zh-CN" altLang="en-US" sz="2800" b="1">
                <a:solidFill>
                  <a:srgbClr val="FF3300"/>
                </a:solidFill>
              </a:endParaRPr>
            </a:p>
          </p:txBody>
        </p:sp>
        <p:sp>
          <p:nvSpPr>
            <p:cNvPr id="7193" name="AutoShape 1063"/>
            <p:cNvSpPr>
              <a:spLocks noChangeArrowheads="1"/>
            </p:cNvSpPr>
            <p:nvPr/>
          </p:nvSpPr>
          <p:spPr bwMode="auto">
            <a:xfrm>
              <a:off x="1973" y="3657"/>
              <a:ext cx="96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rgbClr val="FF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7867" name="Rectangle 1067"/>
          <p:cNvSpPr>
            <a:spLocks noChangeArrowheads="1"/>
          </p:cNvSpPr>
          <p:nvPr/>
        </p:nvSpPr>
        <p:spPr bwMode="auto">
          <a:xfrm>
            <a:off x="5292725" y="2781300"/>
            <a:ext cx="2087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/>
              <a:t>~ </a:t>
            </a:r>
            <a:r>
              <a:rPr lang="zh-CN" altLang="en-US" sz="2800" b="1">
                <a:solidFill>
                  <a:srgbClr val="FF3300"/>
                </a:solidFill>
              </a:rPr>
              <a:t>临界强度</a:t>
            </a:r>
            <a:endParaRPr lang="zh-CN" altLang="en-US" sz="2800" b="1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10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7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10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1000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10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10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8" dur="10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5" grpId="0" autoUpdateAnimBg="0"/>
      <p:bldP spid="27677" grpId="0" autoUpdateAnimBg="0"/>
      <p:bldP spid="27681" grpId="0" animBg="1" autoUpdateAnimBg="0"/>
      <p:bldP spid="27688" grpId="0" animBg="1" autoUpdateAnimBg="0"/>
      <p:bldP spid="27714" grpId="0" autoUpdateAnimBg="0"/>
      <p:bldP spid="77862" grpId="0"/>
      <p:bldP spid="778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Text Box 4"/>
          <p:cNvSpPr txBox="1">
            <a:spLocks noChangeArrowheads="1"/>
          </p:cNvSpPr>
          <p:nvPr/>
        </p:nvSpPr>
        <p:spPr bwMode="auto">
          <a:xfrm>
            <a:off x="250825" y="649288"/>
            <a:ext cx="1066800" cy="106680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捕捞过度</a:t>
            </a:r>
            <a:endParaRPr lang="zh-CN" altLang="en-US" sz="3200" b="1">
              <a:ea typeface="楷体_GB2312" pitchFamily="49" charset="-122"/>
            </a:endParaRPr>
          </a:p>
        </p:txBody>
      </p:sp>
      <p:grpSp>
        <p:nvGrpSpPr>
          <p:cNvPr id="2" name="Group 41"/>
          <p:cNvGrpSpPr/>
          <p:nvPr/>
        </p:nvGrpSpPr>
        <p:grpSpPr bwMode="auto">
          <a:xfrm>
            <a:off x="5060950" y="2133600"/>
            <a:ext cx="4191000" cy="2246313"/>
            <a:chOff x="3120" y="2478"/>
            <a:chExt cx="2640" cy="1415"/>
          </a:xfrm>
        </p:grpSpPr>
        <p:sp>
          <p:nvSpPr>
            <p:cNvPr id="8241" name="Line 6"/>
            <p:cNvSpPr>
              <a:spLocks noChangeShapeType="1"/>
            </p:cNvSpPr>
            <p:nvPr/>
          </p:nvSpPr>
          <p:spPr bwMode="auto">
            <a:xfrm>
              <a:off x="3264" y="3643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2" name="Line 7"/>
            <p:cNvSpPr>
              <a:spLocks noChangeShapeType="1"/>
            </p:cNvSpPr>
            <p:nvPr/>
          </p:nvSpPr>
          <p:spPr bwMode="auto">
            <a:xfrm flipV="1">
              <a:off x="3264" y="2478"/>
              <a:ext cx="0" cy="1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3" name="Arc 8"/>
            <p:cNvSpPr/>
            <p:nvPr/>
          </p:nvSpPr>
          <p:spPr bwMode="auto">
            <a:xfrm rot="360230" flipH="1">
              <a:off x="3317" y="2852"/>
              <a:ext cx="1056" cy="896"/>
            </a:xfrm>
            <a:custGeom>
              <a:avLst/>
              <a:gdLst>
                <a:gd name="T0" fmla="*/ 13 w 21585"/>
                <a:gd name="T1" fmla="*/ 0 h 20896"/>
                <a:gd name="T2" fmla="*/ 52 w 21585"/>
                <a:gd name="T3" fmla="*/ 37 h 20896"/>
                <a:gd name="T4" fmla="*/ 0 w 21585"/>
                <a:gd name="T5" fmla="*/ 38 h 20896"/>
                <a:gd name="T6" fmla="*/ 0 60000 65536"/>
                <a:gd name="T7" fmla="*/ 0 60000 65536"/>
                <a:gd name="T8" fmla="*/ 0 60000 65536"/>
                <a:gd name="T9" fmla="*/ 0 w 21585"/>
                <a:gd name="T10" fmla="*/ 0 h 20896"/>
                <a:gd name="T11" fmla="*/ 21585 w 21585"/>
                <a:gd name="T12" fmla="*/ 20896 h 208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85" h="20896" fill="none" extrusionOk="0">
                  <a:moveTo>
                    <a:pt x="5469" y="0"/>
                  </a:moveTo>
                  <a:cubicBezTo>
                    <a:pt x="14686" y="2412"/>
                    <a:pt x="21233" y="10577"/>
                    <a:pt x="21585" y="20097"/>
                  </a:cubicBezTo>
                </a:path>
                <a:path w="21585" h="20896" stroke="0" extrusionOk="0">
                  <a:moveTo>
                    <a:pt x="5469" y="0"/>
                  </a:moveTo>
                  <a:cubicBezTo>
                    <a:pt x="14686" y="2412"/>
                    <a:pt x="21233" y="10577"/>
                    <a:pt x="21585" y="20097"/>
                  </a:cubicBezTo>
                  <a:lnTo>
                    <a:pt x="0" y="20896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4" name="Arc 9"/>
            <p:cNvSpPr/>
            <p:nvPr/>
          </p:nvSpPr>
          <p:spPr bwMode="auto">
            <a:xfrm rot="-360230">
              <a:off x="3920" y="2845"/>
              <a:ext cx="1057" cy="856"/>
            </a:xfrm>
            <a:custGeom>
              <a:avLst/>
              <a:gdLst>
                <a:gd name="T0" fmla="*/ 13 w 21600"/>
                <a:gd name="T1" fmla="*/ 0 h 21058"/>
                <a:gd name="T2" fmla="*/ 52 w 21600"/>
                <a:gd name="T3" fmla="*/ 35 h 21058"/>
                <a:gd name="T4" fmla="*/ 0 w 21600"/>
                <a:gd name="T5" fmla="*/ 35 h 2105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058"/>
                <a:gd name="T11" fmla="*/ 21600 w 21600"/>
                <a:gd name="T12" fmla="*/ 21058 h 210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058" fill="none" extrusionOk="0">
                  <a:moveTo>
                    <a:pt x="5396" y="-1"/>
                  </a:moveTo>
                  <a:cubicBezTo>
                    <a:pt x="14934" y="2460"/>
                    <a:pt x="21600" y="11063"/>
                    <a:pt x="21600" y="20915"/>
                  </a:cubicBezTo>
                  <a:cubicBezTo>
                    <a:pt x="21600" y="20962"/>
                    <a:pt x="21599" y="21010"/>
                    <a:pt x="21599" y="21057"/>
                  </a:cubicBezTo>
                </a:path>
                <a:path w="21600" h="21058" stroke="0" extrusionOk="0">
                  <a:moveTo>
                    <a:pt x="5396" y="-1"/>
                  </a:moveTo>
                  <a:cubicBezTo>
                    <a:pt x="14934" y="2460"/>
                    <a:pt x="21600" y="11063"/>
                    <a:pt x="21600" y="20915"/>
                  </a:cubicBezTo>
                  <a:cubicBezTo>
                    <a:pt x="21600" y="20962"/>
                    <a:pt x="21599" y="21010"/>
                    <a:pt x="21599" y="21057"/>
                  </a:cubicBezTo>
                  <a:lnTo>
                    <a:pt x="0" y="20915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5" name="Text Box 12"/>
            <p:cNvSpPr txBox="1">
              <a:spLocks noChangeArrowheads="1"/>
            </p:cNvSpPr>
            <p:nvPr/>
          </p:nvSpPr>
          <p:spPr bwMode="auto">
            <a:xfrm>
              <a:off x="4940" y="3261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T</a:t>
              </a:r>
              <a:r>
                <a:rPr lang="en-US" altLang="zh-CN" sz="2000" b="1"/>
                <a:t>(</a:t>
              </a:r>
              <a:r>
                <a:rPr lang="en-US" altLang="zh-CN" sz="2000" b="1" i="1"/>
                <a:t>E</a:t>
              </a:r>
              <a:r>
                <a:rPr lang="en-US" altLang="zh-CN" sz="2000" b="1"/>
                <a:t>)</a:t>
              </a:r>
              <a:endParaRPr lang="en-US" altLang="zh-CN" sz="2000" b="1"/>
            </a:p>
          </p:txBody>
        </p:sp>
        <p:sp>
          <p:nvSpPr>
            <p:cNvPr id="8246" name="Text Box 13"/>
            <p:cNvSpPr txBox="1">
              <a:spLocks noChangeArrowheads="1"/>
            </p:cNvSpPr>
            <p:nvPr/>
          </p:nvSpPr>
          <p:spPr bwMode="auto">
            <a:xfrm>
              <a:off x="3120" y="359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O</a:t>
              </a:r>
              <a:endParaRPr lang="en-US" altLang="zh-CN" sz="2000" b="1" i="1"/>
            </a:p>
          </p:txBody>
        </p:sp>
        <p:sp>
          <p:nvSpPr>
            <p:cNvPr id="8247" name="Text Box 14"/>
            <p:cNvSpPr txBox="1">
              <a:spLocks noChangeArrowheads="1"/>
            </p:cNvSpPr>
            <p:nvPr/>
          </p:nvSpPr>
          <p:spPr bwMode="auto">
            <a:xfrm>
              <a:off x="4944" y="3599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r</a:t>
              </a:r>
              <a:endParaRPr lang="en-US" altLang="zh-CN" b="1" i="1"/>
            </a:p>
          </p:txBody>
        </p:sp>
        <p:sp>
          <p:nvSpPr>
            <p:cNvPr id="8248" name="Text Box 15"/>
            <p:cNvSpPr txBox="1">
              <a:spLocks noChangeArrowheads="1"/>
            </p:cNvSpPr>
            <p:nvPr/>
          </p:nvSpPr>
          <p:spPr bwMode="auto">
            <a:xfrm>
              <a:off x="5472" y="3643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E</a:t>
              </a:r>
              <a:endParaRPr lang="en-US" altLang="zh-CN" sz="2000" b="1" i="1"/>
            </a:p>
          </p:txBody>
        </p:sp>
      </p:grpSp>
      <p:grpSp>
        <p:nvGrpSpPr>
          <p:cNvPr id="3" name="Group 36"/>
          <p:cNvGrpSpPr/>
          <p:nvPr/>
        </p:nvGrpSpPr>
        <p:grpSpPr bwMode="auto">
          <a:xfrm>
            <a:off x="5256213" y="2465388"/>
            <a:ext cx="3095625" cy="1900237"/>
            <a:chOff x="3243" y="2704"/>
            <a:chExt cx="2065" cy="1197"/>
          </a:xfrm>
        </p:grpSpPr>
        <p:sp>
          <p:nvSpPr>
            <p:cNvPr id="8237" name="Text Box 11"/>
            <p:cNvSpPr txBox="1">
              <a:spLocks noChangeArrowheads="1"/>
            </p:cNvSpPr>
            <p:nvPr/>
          </p:nvSpPr>
          <p:spPr bwMode="auto">
            <a:xfrm>
              <a:off x="4876" y="2704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3300"/>
                  </a:solidFill>
                </a:rPr>
                <a:t>S</a:t>
              </a:r>
              <a:r>
                <a:rPr lang="en-US" altLang="zh-CN" sz="2000" b="1">
                  <a:solidFill>
                    <a:srgbClr val="FF3300"/>
                  </a:solidFill>
                </a:rPr>
                <a:t>(</a:t>
              </a:r>
              <a:r>
                <a:rPr lang="en-US" altLang="zh-CN" sz="2000" b="1" i="1">
                  <a:solidFill>
                    <a:srgbClr val="FF3300"/>
                  </a:solidFill>
                </a:rPr>
                <a:t>E</a:t>
              </a:r>
              <a:r>
                <a:rPr lang="en-US" altLang="zh-CN" sz="2000" b="1">
                  <a:solidFill>
                    <a:srgbClr val="FF3300"/>
                  </a:solidFill>
                </a:rPr>
                <a:t>)</a:t>
              </a:r>
              <a:endParaRPr lang="en-US" altLang="zh-CN" sz="2000" b="1">
                <a:solidFill>
                  <a:srgbClr val="FF3300"/>
                </a:solidFill>
              </a:endParaRPr>
            </a:p>
          </p:txBody>
        </p:sp>
        <p:sp>
          <p:nvSpPr>
            <p:cNvPr id="8238" name="Line 10"/>
            <p:cNvSpPr>
              <a:spLocks noChangeShapeType="1"/>
            </p:cNvSpPr>
            <p:nvPr/>
          </p:nvSpPr>
          <p:spPr bwMode="auto">
            <a:xfrm flipV="1">
              <a:off x="3243" y="2931"/>
              <a:ext cx="1905" cy="74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9" name="Line 20"/>
            <p:cNvSpPr>
              <a:spLocks noChangeShapeType="1"/>
            </p:cNvSpPr>
            <p:nvPr/>
          </p:nvSpPr>
          <p:spPr bwMode="auto">
            <a:xfrm>
              <a:off x="4785" y="3129"/>
              <a:ext cx="0" cy="5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0" name="Text Box 21"/>
            <p:cNvSpPr txBox="1">
              <a:spLocks noChangeArrowheads="1"/>
            </p:cNvSpPr>
            <p:nvPr/>
          </p:nvSpPr>
          <p:spPr bwMode="auto">
            <a:xfrm>
              <a:off x="4649" y="3651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000" b="1" i="1" baseline="-25000">
                  <a:solidFill>
                    <a:srgbClr val="FF0000"/>
                  </a:solidFill>
                </a:rPr>
                <a:t>s</a:t>
              </a:r>
              <a:r>
                <a:rPr lang="en-US" altLang="zh-CN" sz="2000" b="1" baseline="-25000">
                  <a:solidFill>
                    <a:srgbClr val="FF0000"/>
                  </a:solidFill>
                </a:rPr>
                <a:t>2</a:t>
              </a:r>
              <a:endParaRPr lang="en-US" altLang="zh-CN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5"/>
          <p:cNvGrpSpPr/>
          <p:nvPr/>
        </p:nvGrpSpPr>
        <p:grpSpPr bwMode="auto">
          <a:xfrm>
            <a:off x="5327650" y="1989138"/>
            <a:ext cx="1439863" cy="2381250"/>
            <a:chOff x="3243" y="2296"/>
            <a:chExt cx="862" cy="1606"/>
          </a:xfrm>
        </p:grpSpPr>
        <p:sp>
          <p:nvSpPr>
            <p:cNvPr id="8233" name="Line 27"/>
            <p:cNvSpPr>
              <a:spLocks noChangeShapeType="1"/>
            </p:cNvSpPr>
            <p:nvPr/>
          </p:nvSpPr>
          <p:spPr bwMode="auto">
            <a:xfrm flipV="1">
              <a:off x="3243" y="2387"/>
              <a:ext cx="862" cy="127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4" name="Line 28"/>
            <p:cNvSpPr>
              <a:spLocks noChangeShapeType="1"/>
            </p:cNvSpPr>
            <p:nvPr/>
          </p:nvSpPr>
          <p:spPr bwMode="auto">
            <a:xfrm>
              <a:off x="3742" y="2931"/>
              <a:ext cx="0" cy="7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5" name="Text Box 29"/>
            <p:cNvSpPr txBox="1">
              <a:spLocks noChangeArrowheads="1"/>
            </p:cNvSpPr>
            <p:nvPr/>
          </p:nvSpPr>
          <p:spPr bwMode="auto">
            <a:xfrm>
              <a:off x="3585" y="3635"/>
              <a:ext cx="384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000" b="1" i="1" baseline="-25000">
                  <a:solidFill>
                    <a:srgbClr val="FF0000"/>
                  </a:solidFill>
                </a:rPr>
                <a:t>s</a:t>
              </a:r>
              <a:r>
                <a:rPr lang="en-US" altLang="zh-CN" sz="2000" b="1" baseline="-25000">
                  <a:solidFill>
                    <a:srgbClr val="FF0000"/>
                  </a:solidFill>
                </a:rPr>
                <a:t>1</a:t>
              </a:r>
              <a:endParaRPr lang="en-US" altLang="zh-CN" sz="2000" b="1">
                <a:solidFill>
                  <a:srgbClr val="FF0000"/>
                </a:solidFill>
              </a:endParaRPr>
            </a:p>
          </p:txBody>
        </p:sp>
        <p:sp>
          <p:nvSpPr>
            <p:cNvPr id="8236" name="Text Box 30"/>
            <p:cNvSpPr txBox="1">
              <a:spLocks noChangeArrowheads="1"/>
            </p:cNvSpPr>
            <p:nvPr/>
          </p:nvSpPr>
          <p:spPr bwMode="auto">
            <a:xfrm>
              <a:off x="3673" y="2296"/>
              <a:ext cx="43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FF3300"/>
                  </a:solidFill>
                </a:rPr>
                <a:t>S</a:t>
              </a:r>
              <a:r>
                <a:rPr lang="en-US" altLang="zh-CN" sz="2000" b="1">
                  <a:solidFill>
                    <a:srgbClr val="FF3300"/>
                  </a:solidFill>
                </a:rPr>
                <a:t>(</a:t>
              </a:r>
              <a:r>
                <a:rPr lang="en-US" altLang="zh-CN" sz="2000" b="1" i="1">
                  <a:solidFill>
                    <a:srgbClr val="FF3300"/>
                  </a:solidFill>
                </a:rPr>
                <a:t>E</a:t>
              </a:r>
              <a:r>
                <a:rPr lang="en-US" altLang="zh-CN" sz="2000" b="1">
                  <a:solidFill>
                    <a:srgbClr val="FF3300"/>
                  </a:solidFill>
                </a:rPr>
                <a:t>)</a:t>
              </a:r>
              <a:endParaRPr lang="en-US" altLang="zh-CN" sz="2000" b="1">
                <a:solidFill>
                  <a:srgbClr val="FF3300"/>
                </a:solidFill>
              </a:endParaRPr>
            </a:p>
          </p:txBody>
        </p:sp>
      </p:grpSp>
      <p:grpSp>
        <p:nvGrpSpPr>
          <p:cNvPr id="5" name="Group 42"/>
          <p:cNvGrpSpPr/>
          <p:nvPr/>
        </p:nvGrpSpPr>
        <p:grpSpPr bwMode="auto">
          <a:xfrm>
            <a:off x="5327650" y="1916113"/>
            <a:ext cx="877888" cy="2017712"/>
            <a:chOff x="3288" y="2341"/>
            <a:chExt cx="553" cy="1271"/>
          </a:xfrm>
        </p:grpSpPr>
        <p:sp>
          <p:nvSpPr>
            <p:cNvPr id="8231" name="Line 25"/>
            <p:cNvSpPr>
              <a:spLocks noChangeShapeType="1"/>
            </p:cNvSpPr>
            <p:nvPr/>
          </p:nvSpPr>
          <p:spPr bwMode="auto">
            <a:xfrm flipV="1">
              <a:off x="3288" y="2568"/>
              <a:ext cx="182" cy="1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Text Box 31"/>
            <p:cNvSpPr txBox="1">
              <a:spLocks noChangeArrowheads="1"/>
            </p:cNvSpPr>
            <p:nvPr/>
          </p:nvSpPr>
          <p:spPr bwMode="auto">
            <a:xfrm>
              <a:off x="3334" y="2341"/>
              <a:ext cx="5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pNE</a:t>
              </a:r>
              <a:endParaRPr lang="en-US" altLang="zh-CN" sz="2000" b="1" i="1"/>
            </a:p>
          </p:txBody>
        </p:sp>
      </p:grpSp>
      <p:grpSp>
        <p:nvGrpSpPr>
          <p:cNvPr id="6" name="Group 43"/>
          <p:cNvGrpSpPr/>
          <p:nvPr/>
        </p:nvGrpSpPr>
        <p:grpSpPr bwMode="auto">
          <a:xfrm>
            <a:off x="5327650" y="1916113"/>
            <a:ext cx="2808288" cy="2414587"/>
            <a:chOff x="3288" y="2341"/>
            <a:chExt cx="1769" cy="1521"/>
          </a:xfrm>
        </p:grpSpPr>
        <p:sp>
          <p:nvSpPr>
            <p:cNvPr id="8227" name="Text Box 17"/>
            <p:cNvSpPr txBox="1">
              <a:spLocks noChangeArrowheads="1"/>
            </p:cNvSpPr>
            <p:nvPr/>
          </p:nvSpPr>
          <p:spPr bwMode="auto">
            <a:xfrm>
              <a:off x="4032" y="3612"/>
              <a:ext cx="3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E</a:t>
              </a:r>
              <a:r>
                <a:rPr lang="en-US" altLang="zh-CN" sz="2000" b="1" i="1" baseline="30000"/>
                <a:t>*</a:t>
              </a:r>
              <a:endParaRPr lang="en-US" altLang="zh-CN" sz="2000" b="1" i="1"/>
            </a:p>
          </p:txBody>
        </p:sp>
        <p:sp>
          <p:nvSpPr>
            <p:cNvPr id="8228" name="Line 18"/>
            <p:cNvSpPr>
              <a:spLocks noChangeShapeType="1"/>
            </p:cNvSpPr>
            <p:nvPr/>
          </p:nvSpPr>
          <p:spPr bwMode="auto">
            <a:xfrm>
              <a:off x="4150" y="2872"/>
              <a:ext cx="0" cy="7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Line 26"/>
            <p:cNvSpPr>
              <a:spLocks noChangeShapeType="1"/>
            </p:cNvSpPr>
            <p:nvPr/>
          </p:nvSpPr>
          <p:spPr bwMode="auto">
            <a:xfrm flipV="1">
              <a:off x="3288" y="2568"/>
              <a:ext cx="1225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Text Box 32"/>
            <p:cNvSpPr txBox="1">
              <a:spLocks noChangeArrowheads="1"/>
            </p:cNvSpPr>
            <p:nvPr/>
          </p:nvSpPr>
          <p:spPr bwMode="auto">
            <a:xfrm>
              <a:off x="4513" y="2341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pNE</a:t>
              </a:r>
              <a:r>
                <a:rPr lang="en-US" altLang="zh-CN" sz="2000" b="1"/>
                <a:t>/2</a:t>
              </a:r>
              <a:endParaRPr lang="en-US" altLang="zh-CN" sz="2000" b="1"/>
            </a:p>
          </p:txBody>
        </p:sp>
      </p:grpSp>
      <p:graphicFrame>
        <p:nvGraphicFramePr>
          <p:cNvPr id="122927" name="Object 47"/>
          <p:cNvGraphicFramePr>
            <a:graphicFrameLocks noGrp="1" noChangeAspect="1"/>
          </p:cNvGraphicFramePr>
          <p:nvPr>
            <p:ph sz="half" idx="1"/>
          </p:nvPr>
        </p:nvGraphicFramePr>
        <p:xfrm>
          <a:off x="5940425" y="689571"/>
          <a:ext cx="25860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8" name="公式" r:id="rId1" imgW="1269365" imgH="203200" progId="Equation.3">
                  <p:embed/>
                </p:oleObj>
              </mc:Choice>
              <mc:Fallback>
                <p:oleObj name="公式" r:id="rId1" imgW="1269365" imgH="203200" progId="Equation.3">
                  <p:embed/>
                  <p:pic>
                    <p:nvPicPr>
                      <p:cNvPr id="0" name="图片 96527"/>
                      <p:cNvPicPr preferRelativeResize="0"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689571"/>
                        <a:ext cx="258603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9" name="Object 5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0825" y="1989138"/>
          <a:ext cx="23034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9" name="公式" r:id="rId3" imgW="1016000" imgH="203200" progId="Equation.3">
                  <p:embed/>
                </p:oleObj>
              </mc:Choice>
              <mc:Fallback>
                <p:oleObj name="公式" r:id="rId3" imgW="1016000" imgH="203200" progId="Equation.3">
                  <p:embed/>
                  <p:pic>
                    <p:nvPicPr>
                      <p:cNvPr id="0" name="图片 965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89138"/>
                        <a:ext cx="23034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87"/>
          <p:cNvGrpSpPr/>
          <p:nvPr/>
        </p:nvGrpSpPr>
        <p:grpSpPr bwMode="auto">
          <a:xfrm>
            <a:off x="1403350" y="476250"/>
            <a:ext cx="3290888" cy="771525"/>
            <a:chOff x="884" y="300"/>
            <a:chExt cx="2073" cy="486"/>
          </a:xfrm>
        </p:grpSpPr>
        <p:graphicFrame>
          <p:nvGraphicFramePr>
            <p:cNvPr id="8202" name="Object 24"/>
            <p:cNvGraphicFramePr>
              <a:graphicFrameLocks noChangeAspect="1"/>
            </p:cNvGraphicFramePr>
            <p:nvPr/>
          </p:nvGraphicFramePr>
          <p:xfrm>
            <a:off x="1429" y="300"/>
            <a:ext cx="1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30" name="公式" r:id="rId5" imgW="1231265" imgH="393700" progId="Equation.3">
                    <p:embed/>
                  </p:oleObj>
                </mc:Choice>
                <mc:Fallback>
                  <p:oleObj name="公式" r:id="rId5" imgW="1231265" imgH="393700" progId="Equation.3">
                    <p:embed/>
                    <p:pic>
                      <p:nvPicPr>
                        <p:cNvPr id="0" name="图片 9652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300"/>
                          <a:ext cx="1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6" name="Rectangle 50"/>
            <p:cNvSpPr>
              <a:spLocks noChangeArrowheads="1"/>
            </p:cNvSpPr>
            <p:nvPr/>
          </p:nvSpPr>
          <p:spPr bwMode="auto">
            <a:xfrm>
              <a:off x="884" y="346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/>
                <a:t>收入</a:t>
              </a:r>
              <a:endParaRPr lang="zh-CN" altLang="en-US" sz="2800" b="1"/>
            </a:p>
          </p:txBody>
        </p:sp>
      </p:grpSp>
      <p:grpSp>
        <p:nvGrpSpPr>
          <p:cNvPr id="8" name="Group 88"/>
          <p:cNvGrpSpPr/>
          <p:nvPr/>
        </p:nvGrpSpPr>
        <p:grpSpPr bwMode="auto">
          <a:xfrm>
            <a:off x="1403350" y="1196975"/>
            <a:ext cx="2305050" cy="519113"/>
            <a:chOff x="884" y="754"/>
            <a:chExt cx="1452" cy="327"/>
          </a:xfrm>
        </p:grpSpPr>
        <p:graphicFrame>
          <p:nvGraphicFramePr>
            <p:cNvPr id="8201" name="Object 46"/>
            <p:cNvGraphicFramePr>
              <a:graphicFrameLocks noChangeAspect="1"/>
            </p:cNvGraphicFramePr>
            <p:nvPr/>
          </p:nvGraphicFramePr>
          <p:xfrm>
            <a:off x="1429" y="799"/>
            <a:ext cx="9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31" name="公式" r:id="rId7" imgW="673100" imgH="203200" progId="Equation.3">
                    <p:embed/>
                  </p:oleObj>
                </mc:Choice>
                <mc:Fallback>
                  <p:oleObj name="公式" r:id="rId7" imgW="673100" imgH="203200" progId="Equation.3">
                    <p:embed/>
                    <p:pic>
                      <p:nvPicPr>
                        <p:cNvPr id="0" name="图片 9653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799"/>
                          <a:ext cx="9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5" name="Rectangle 52"/>
            <p:cNvSpPr>
              <a:spLocks noChangeArrowheads="1"/>
            </p:cNvSpPr>
            <p:nvPr/>
          </p:nvSpPr>
          <p:spPr bwMode="auto">
            <a:xfrm>
              <a:off x="884" y="754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/>
                <a:t>支出</a:t>
              </a:r>
              <a:endParaRPr lang="zh-CN" altLang="en-US" sz="2800" b="1"/>
            </a:p>
          </p:txBody>
        </p:sp>
      </p:grpSp>
      <p:sp>
        <p:nvSpPr>
          <p:cNvPr id="122934" name="Rectangle 54"/>
          <p:cNvSpPr>
            <a:spLocks noChangeArrowheads="1"/>
          </p:cNvSpPr>
          <p:nvPr/>
        </p:nvSpPr>
        <p:spPr bwMode="auto">
          <a:xfrm>
            <a:off x="5003800" y="605433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/>
              <a:t>利润</a:t>
            </a:r>
            <a:endParaRPr lang="zh-CN" altLang="en-US" sz="2800" b="1" dirty="0"/>
          </a:p>
        </p:txBody>
      </p:sp>
      <p:grpSp>
        <p:nvGrpSpPr>
          <p:cNvPr id="9" name="Group 90"/>
          <p:cNvGrpSpPr/>
          <p:nvPr/>
        </p:nvGrpSpPr>
        <p:grpSpPr bwMode="auto">
          <a:xfrm>
            <a:off x="6011863" y="1181696"/>
            <a:ext cx="2728912" cy="519112"/>
            <a:chOff x="3787" y="663"/>
            <a:chExt cx="1719" cy="327"/>
          </a:xfrm>
        </p:grpSpPr>
        <p:sp>
          <p:nvSpPr>
            <p:cNvPr id="8222" name="Rectangle 56"/>
            <p:cNvSpPr>
              <a:spLocks noChangeArrowheads="1"/>
            </p:cNvSpPr>
            <p:nvPr/>
          </p:nvSpPr>
          <p:spPr bwMode="auto">
            <a:xfrm>
              <a:off x="4286" y="663"/>
              <a:ext cx="12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/>
                <a:t>临界强度</a:t>
              </a:r>
              <a:r>
                <a:rPr lang="en-US" altLang="zh-CN" sz="2800" b="1" i="1"/>
                <a:t>E</a:t>
              </a:r>
              <a:r>
                <a:rPr lang="en-US" altLang="zh-CN" sz="2800" b="1" i="1" baseline="-25000"/>
                <a:t>s</a:t>
              </a:r>
              <a:endParaRPr lang="en-US" altLang="zh-CN" sz="2800" b="1" i="1" baseline="-25000"/>
            </a:p>
          </p:txBody>
        </p:sp>
        <p:sp>
          <p:nvSpPr>
            <p:cNvPr id="8223" name="Text Box 57"/>
            <p:cNvSpPr txBox="1">
              <a:spLocks noChangeArrowheads="1"/>
            </p:cNvSpPr>
            <p:nvPr/>
          </p:nvSpPr>
          <p:spPr bwMode="auto">
            <a:xfrm>
              <a:off x="3787" y="663"/>
              <a:ext cx="4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/>
                <a:t>=0</a:t>
              </a:r>
              <a:endParaRPr lang="en-US" altLang="zh-CN" sz="2800" b="1" dirty="0"/>
            </a:p>
          </p:txBody>
        </p:sp>
        <p:sp>
          <p:nvSpPr>
            <p:cNvPr id="8224" name="AutoShape 58"/>
            <p:cNvSpPr>
              <a:spLocks noChangeArrowheads="1"/>
            </p:cNvSpPr>
            <p:nvPr/>
          </p:nvSpPr>
          <p:spPr bwMode="auto">
            <a:xfrm>
              <a:off x="4195" y="663"/>
              <a:ext cx="91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2945" name="Object 65"/>
          <p:cNvGraphicFramePr>
            <a:graphicFrameLocks noChangeAspect="1"/>
          </p:cNvGraphicFramePr>
          <p:nvPr/>
        </p:nvGraphicFramePr>
        <p:xfrm>
          <a:off x="2627313" y="1989138"/>
          <a:ext cx="22272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2" name="公式" r:id="rId9" imgW="1206500" imgH="203200" progId="Equation.3">
                  <p:embed/>
                </p:oleObj>
              </mc:Choice>
              <mc:Fallback>
                <p:oleObj name="公式" r:id="rId9" imgW="1206500" imgH="203200" progId="Equation.3">
                  <p:embed/>
                  <p:pic>
                    <p:nvPicPr>
                      <p:cNvPr id="0" name="图片 96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989138"/>
                        <a:ext cx="22272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5" name="Rectangle 75"/>
          <p:cNvSpPr>
            <a:spLocks noChangeArrowheads="1"/>
          </p:cNvSpPr>
          <p:nvPr/>
        </p:nvSpPr>
        <p:spPr bwMode="auto">
          <a:xfrm>
            <a:off x="2195513" y="2636838"/>
            <a:ext cx="276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</a:rPr>
              <a:t> </a:t>
            </a:r>
            <a:r>
              <a:rPr lang="zh-CN" altLang="en-US" sz="2800" b="1">
                <a:solidFill>
                  <a:srgbClr val="FF3300"/>
                </a:solidFill>
              </a:rPr>
              <a:t>经济学捕捞过度</a:t>
            </a:r>
            <a:endParaRPr lang="zh-CN" altLang="en-US" sz="2800" b="1">
              <a:solidFill>
                <a:srgbClr val="FF3300"/>
              </a:solidFill>
            </a:endParaRPr>
          </a:p>
        </p:txBody>
      </p:sp>
      <p:grpSp>
        <p:nvGrpSpPr>
          <p:cNvPr id="10" name="Group 92"/>
          <p:cNvGrpSpPr/>
          <p:nvPr/>
        </p:nvGrpSpPr>
        <p:grpSpPr bwMode="auto">
          <a:xfrm>
            <a:off x="395288" y="2636838"/>
            <a:ext cx="1944687" cy="490537"/>
            <a:chOff x="975" y="2840"/>
            <a:chExt cx="1225" cy="309"/>
          </a:xfrm>
        </p:grpSpPr>
        <p:graphicFrame>
          <p:nvGraphicFramePr>
            <p:cNvPr id="8200" name="Object 72"/>
            <p:cNvGraphicFramePr>
              <a:graphicFrameLocks noChangeAspect="1"/>
            </p:cNvGraphicFramePr>
            <p:nvPr/>
          </p:nvGraphicFramePr>
          <p:xfrm>
            <a:off x="1111" y="2840"/>
            <a:ext cx="108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33" name="公式" r:id="rId11" imgW="850265" imgH="241300" progId="Equation.3">
                    <p:embed/>
                  </p:oleObj>
                </mc:Choice>
                <mc:Fallback>
                  <p:oleObj name="公式" r:id="rId11" imgW="850265" imgH="241300" progId="Equation.3">
                    <p:embed/>
                    <p:pic>
                      <p:nvPicPr>
                        <p:cNvPr id="0" name="图片 9653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840"/>
                          <a:ext cx="108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1" name="AutoShape 73"/>
            <p:cNvSpPr>
              <a:spLocks noChangeArrowheads="1"/>
            </p:cNvSpPr>
            <p:nvPr/>
          </p:nvSpPr>
          <p:spPr bwMode="auto">
            <a:xfrm>
              <a:off x="975" y="2840"/>
              <a:ext cx="91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2959" name="Object 79"/>
          <p:cNvGraphicFramePr>
            <a:graphicFrameLocks noChangeAspect="1"/>
          </p:cNvGraphicFramePr>
          <p:nvPr/>
        </p:nvGraphicFramePr>
        <p:xfrm>
          <a:off x="395288" y="3357563"/>
          <a:ext cx="14684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4" name="公式" r:id="rId13" imgW="647700" imgH="203200" progId="Equation.3">
                  <p:embed/>
                </p:oleObj>
              </mc:Choice>
              <mc:Fallback>
                <p:oleObj name="公式" r:id="rId13" imgW="647700" imgH="203200" progId="Equation.3">
                  <p:embed/>
                  <p:pic>
                    <p:nvPicPr>
                      <p:cNvPr id="0" name="图片 965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57563"/>
                        <a:ext cx="146843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3" name="Object 83"/>
          <p:cNvGraphicFramePr>
            <a:graphicFrameLocks noChangeAspect="1"/>
          </p:cNvGraphicFramePr>
          <p:nvPr/>
        </p:nvGraphicFramePr>
        <p:xfrm>
          <a:off x="2051050" y="3357563"/>
          <a:ext cx="143033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5" name="公式" r:id="rId15" imgW="774065" imgH="203200" progId="Equation.3">
                  <p:embed/>
                </p:oleObj>
              </mc:Choice>
              <mc:Fallback>
                <p:oleObj name="公式" r:id="rId15" imgW="774065" imgH="203200" progId="Equation.3">
                  <p:embed/>
                  <p:pic>
                    <p:nvPicPr>
                      <p:cNvPr id="0" name="图片 96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357563"/>
                        <a:ext cx="1430338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93"/>
          <p:cNvGrpSpPr/>
          <p:nvPr/>
        </p:nvGrpSpPr>
        <p:grpSpPr bwMode="auto">
          <a:xfrm>
            <a:off x="395288" y="3933825"/>
            <a:ext cx="1958975" cy="525463"/>
            <a:chOff x="249" y="2478"/>
            <a:chExt cx="1234" cy="331"/>
          </a:xfrm>
        </p:grpSpPr>
        <p:graphicFrame>
          <p:nvGraphicFramePr>
            <p:cNvPr id="8199" name="Object 84"/>
            <p:cNvGraphicFramePr>
              <a:graphicFrameLocks noChangeAspect="1"/>
            </p:cNvGraphicFramePr>
            <p:nvPr/>
          </p:nvGraphicFramePr>
          <p:xfrm>
            <a:off x="340" y="2490"/>
            <a:ext cx="114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36" name="公式" r:id="rId17" imgW="862965" imgH="241300" progId="Equation.3">
                    <p:embed/>
                  </p:oleObj>
                </mc:Choice>
                <mc:Fallback>
                  <p:oleObj name="公式" r:id="rId17" imgW="862965" imgH="241300" progId="Equation.3">
                    <p:embed/>
                    <p:pic>
                      <p:nvPicPr>
                        <p:cNvPr id="0" name="图片 9653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490"/>
                          <a:ext cx="114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0" name="AutoShape 85"/>
            <p:cNvSpPr>
              <a:spLocks noChangeArrowheads="1"/>
            </p:cNvSpPr>
            <p:nvPr/>
          </p:nvSpPr>
          <p:spPr bwMode="auto">
            <a:xfrm>
              <a:off x="249" y="2478"/>
              <a:ext cx="91" cy="306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66" name="Rectangle 86"/>
          <p:cNvSpPr>
            <a:spLocks noChangeArrowheads="1"/>
          </p:cNvSpPr>
          <p:nvPr/>
        </p:nvSpPr>
        <p:spPr bwMode="auto">
          <a:xfrm>
            <a:off x="2195513" y="3933825"/>
            <a:ext cx="2762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</a:rPr>
              <a:t> </a:t>
            </a:r>
            <a:r>
              <a:rPr lang="zh-CN" altLang="en-US" sz="2800" b="1">
                <a:solidFill>
                  <a:srgbClr val="FF3300"/>
                </a:solidFill>
              </a:rPr>
              <a:t>生态学捕捞过度</a:t>
            </a:r>
            <a:endParaRPr lang="zh-CN" altLang="en-US" sz="2800" b="1">
              <a:solidFill>
                <a:srgbClr val="FF3300"/>
              </a:solidFill>
            </a:endParaRPr>
          </a:p>
        </p:txBody>
      </p:sp>
      <p:sp>
        <p:nvSpPr>
          <p:cNvPr id="122974" name="Text Box 94"/>
          <p:cNvSpPr txBox="1">
            <a:spLocks noChangeArrowheads="1"/>
          </p:cNvSpPr>
          <p:nvPr/>
        </p:nvSpPr>
        <p:spPr bwMode="auto">
          <a:xfrm>
            <a:off x="360867" y="4767263"/>
            <a:ext cx="1165211" cy="5847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小结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75" name="Text Box 95"/>
          <p:cNvSpPr txBox="1">
            <a:spLocks noChangeArrowheads="1"/>
          </p:cNvSpPr>
          <p:nvPr/>
        </p:nvSpPr>
        <p:spPr bwMode="auto">
          <a:xfrm>
            <a:off x="1691680" y="4652963"/>
            <a:ext cx="710307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/>
              <a:t>在自然增长和捕捞情况的合理假设下建模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122976" name="Text Box 96"/>
          <p:cNvSpPr txBox="1">
            <a:spLocks noChangeArrowheads="1"/>
          </p:cNvSpPr>
          <p:nvPr/>
        </p:nvSpPr>
        <p:spPr bwMode="auto">
          <a:xfrm>
            <a:off x="1691680" y="5300663"/>
            <a:ext cx="72009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/>
              <a:t>用平衡点稳定性分析确定渔场鱼量稳定条件</a:t>
            </a:r>
            <a:r>
              <a:rPr lang="en-US" altLang="zh-CN" sz="2800" b="1" dirty="0" smtClean="0"/>
              <a:t>, </a:t>
            </a:r>
            <a:r>
              <a:rPr lang="zh-CN" altLang="en-US" sz="2800" b="1" dirty="0" smtClean="0"/>
              <a:t>讨论</a:t>
            </a:r>
            <a:r>
              <a:rPr lang="zh-CN" altLang="en-US" sz="2800" b="1" dirty="0"/>
              <a:t>产量、效益和捕捞过度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个模型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2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2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2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12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1000"/>
                                        <p:tgtEl>
                                          <p:spTgt spid="12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1000"/>
                                        <p:tgtEl>
                                          <p:spTgt spid="12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5" grpId="0"/>
      <p:bldP spid="122966" grpId="0"/>
      <p:bldP spid="122974" grpId="0" animBg="1"/>
      <p:bldP spid="122975" grpId="0" animBg="1" autoUpdateAnimBg="0"/>
      <p:bldP spid="122976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2506" y="692695"/>
            <a:ext cx="7128792" cy="64516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传染病</a:t>
            </a:r>
            <a:r>
              <a:rPr lang="zh-CN" altLang="en-US" sz="36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模型和</a:t>
            </a:r>
            <a:r>
              <a:rPr lang="en-US" altLang="zh-CN" sz="36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SARS</a:t>
            </a:r>
            <a:r>
              <a:rPr lang="zh-CN" altLang="en-US" sz="36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的传播</a:t>
            </a:r>
            <a:endParaRPr lang="en-US" altLang="zh-CN" sz="3600" b="1" dirty="0" smtClean="0">
              <a:solidFill>
                <a:srgbClr val="000000"/>
              </a:solidFill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7" name="AutoShape 2" descr="http://img1.imgtn.bdimg.com/it/u=783289795,613377444&amp;fm=23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5589" y="1412776"/>
            <a:ext cx="810530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/>
              <a:t>     2002</a:t>
            </a:r>
            <a:r>
              <a:rPr lang="zh-CN" altLang="zh-CN" sz="2800" b="1" dirty="0"/>
              <a:t>年冬到</a:t>
            </a:r>
            <a:r>
              <a:rPr lang="en-US" altLang="zh-CN" sz="2800" b="1" dirty="0"/>
              <a:t>2003</a:t>
            </a:r>
            <a:r>
              <a:rPr lang="zh-CN" altLang="zh-CN" sz="2800" b="1" dirty="0"/>
              <a:t>年春，一种名为</a:t>
            </a:r>
            <a:r>
              <a:rPr lang="en-US" altLang="zh-CN" sz="2800" b="1" dirty="0">
                <a:solidFill>
                  <a:srgbClr val="FF0000"/>
                </a:solidFill>
              </a:rPr>
              <a:t>SARS</a:t>
            </a:r>
            <a:r>
              <a:rPr lang="zh-CN" altLang="zh-CN" sz="2800" b="1" dirty="0"/>
              <a:t>（</a:t>
            </a:r>
            <a:r>
              <a:rPr lang="en-US" altLang="zh-CN" sz="2800" b="1" dirty="0"/>
              <a:t>Severe Acute Respiratory Syndrome</a:t>
            </a:r>
            <a:r>
              <a:rPr lang="zh-CN" altLang="zh-CN" sz="2800" b="1" dirty="0"/>
              <a:t>，严重急性呼吸道综合症</a:t>
            </a:r>
            <a:r>
              <a:rPr lang="en-US" altLang="zh-CN" sz="2800" b="1" dirty="0"/>
              <a:t>, </a:t>
            </a:r>
            <a:r>
              <a:rPr lang="zh-CN" altLang="zh-CN" sz="2800" b="1" dirty="0"/>
              <a:t>民间俗称</a:t>
            </a:r>
            <a:r>
              <a:rPr lang="zh-CN" altLang="zh-CN" sz="2800" b="1" dirty="0">
                <a:solidFill>
                  <a:srgbClr val="FF0000"/>
                </a:solidFill>
              </a:rPr>
              <a:t>非典</a:t>
            </a:r>
            <a:r>
              <a:rPr lang="zh-CN" altLang="zh-CN" sz="2800" b="1" dirty="0"/>
              <a:t>）的传染病肆虐</a:t>
            </a:r>
            <a:r>
              <a:rPr lang="zh-CN" altLang="zh-CN" sz="2800" b="1" dirty="0" smtClean="0"/>
              <a:t>全球</a:t>
            </a:r>
            <a:r>
              <a:rPr lang="en-US" altLang="zh-CN" sz="2800" b="1" dirty="0"/>
              <a:t>.</a:t>
            </a:r>
            <a:endParaRPr lang="zh-CN" altLang="zh-CN" sz="2800" b="1" dirty="0"/>
          </a:p>
        </p:txBody>
      </p:sp>
      <p:sp>
        <p:nvSpPr>
          <p:cNvPr id="9" name="矩形 8"/>
          <p:cNvSpPr/>
          <p:nvPr/>
        </p:nvSpPr>
        <p:spPr>
          <a:xfrm>
            <a:off x="567778" y="2996952"/>
            <a:ext cx="807243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/>
              <a:t>    SARS</a:t>
            </a:r>
            <a:r>
              <a:rPr lang="zh-CN" altLang="en-US" sz="2800" b="1" dirty="0"/>
              <a:t>首发于中国广东，迅速扩散</a:t>
            </a:r>
            <a:r>
              <a:rPr lang="zh-CN" altLang="en-US" sz="2800" b="1" dirty="0" smtClean="0"/>
              <a:t>到</a:t>
            </a:r>
            <a:r>
              <a:rPr lang="en-US" altLang="zh-CN" sz="2800" b="1" dirty="0" smtClean="0"/>
              <a:t>30</a:t>
            </a:r>
            <a:r>
              <a:rPr lang="zh-CN" altLang="en-US" sz="2800" b="1" dirty="0"/>
              <a:t>多个国家和地区</a:t>
            </a:r>
            <a:r>
              <a:rPr lang="zh-CN" altLang="en-US" sz="2800" b="1" dirty="0" smtClean="0"/>
              <a:t>，多</a:t>
            </a:r>
            <a:r>
              <a:rPr lang="zh-CN" altLang="en-US" sz="2800" b="1" dirty="0"/>
              <a:t>名患者</a:t>
            </a:r>
            <a:r>
              <a:rPr lang="zh-CN" altLang="en-US" sz="2800" b="1" dirty="0" smtClean="0"/>
              <a:t>死亡引起</a:t>
            </a:r>
            <a:r>
              <a:rPr lang="zh-CN" altLang="en-US" sz="2800" b="1" dirty="0"/>
              <a:t>社会恐慌、媒体关注，以及各国政府和联合国、世界卫生组织的高度重视、积极应对，直至最终控制住疫情的</a:t>
            </a:r>
            <a:r>
              <a:rPr lang="zh-CN" altLang="en-US" sz="2800" b="1" dirty="0" smtClean="0"/>
              <a:t>蔓延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621263" y="5110020"/>
            <a:ext cx="8051278" cy="112646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/>
              <a:t> </a:t>
            </a:r>
            <a:r>
              <a:rPr lang="en-US" altLang="zh-CN" sz="2800" b="1" dirty="0" smtClean="0"/>
              <a:t>SARS</a:t>
            </a:r>
            <a:r>
              <a:rPr lang="zh-CN" altLang="zh-CN" sz="2800" b="1" dirty="0"/>
              <a:t>被控制住不久，</a:t>
            </a:r>
            <a:r>
              <a:rPr lang="en-US" altLang="zh-CN" sz="2800" b="1" dirty="0">
                <a:solidFill>
                  <a:srgbClr val="FF0000"/>
                </a:solidFill>
              </a:rPr>
              <a:t>2003</a:t>
            </a:r>
            <a:r>
              <a:rPr lang="zh-CN" altLang="zh-CN" sz="2800" b="1" dirty="0">
                <a:solidFill>
                  <a:srgbClr val="FF0000"/>
                </a:solidFill>
              </a:rPr>
              <a:t>年</a:t>
            </a:r>
            <a:r>
              <a:rPr lang="en-US" altLang="zh-CN" sz="2800" b="1" dirty="0">
                <a:solidFill>
                  <a:srgbClr val="FF0000"/>
                </a:solidFill>
              </a:rPr>
              <a:t>9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月</a:t>
            </a:r>
            <a:r>
              <a:rPr lang="zh-CN" altLang="zh-CN" sz="2800" b="1" dirty="0" smtClean="0"/>
              <a:t>全国</a:t>
            </a:r>
            <a:r>
              <a:rPr lang="zh-CN" altLang="zh-CN" sz="2800" b="1" dirty="0"/>
              <a:t>大学生数学建模</a:t>
            </a:r>
            <a:r>
              <a:rPr lang="zh-CN" altLang="zh-CN" sz="2800" b="1" dirty="0" smtClean="0"/>
              <a:t>竞赛以</a:t>
            </a:r>
            <a:r>
              <a:rPr lang="zh-CN" altLang="zh-CN" sz="2800" b="1" dirty="0"/>
              <a:t>“</a:t>
            </a:r>
            <a:r>
              <a:rPr lang="en-US" altLang="zh-CN" sz="2800" b="1" dirty="0">
                <a:solidFill>
                  <a:srgbClr val="FF0000"/>
                </a:solidFill>
              </a:rPr>
              <a:t>SARS</a:t>
            </a:r>
            <a:r>
              <a:rPr lang="zh-CN" altLang="zh-CN" sz="2800" b="1" dirty="0">
                <a:solidFill>
                  <a:srgbClr val="FF0000"/>
                </a:solidFill>
              </a:rPr>
              <a:t>的传播</a:t>
            </a:r>
            <a:r>
              <a:rPr lang="zh-CN" altLang="zh-CN" sz="2800" b="1" dirty="0"/>
              <a:t>”命名</a:t>
            </a:r>
            <a:r>
              <a:rPr lang="zh-CN" altLang="zh-CN" sz="2800" b="1" dirty="0" smtClean="0"/>
              <a:t>当年</a:t>
            </a:r>
            <a:r>
              <a:rPr lang="en-US" altLang="zh-CN" sz="2800" b="1" dirty="0" smtClean="0"/>
              <a:t>A</a:t>
            </a:r>
            <a:r>
              <a:rPr lang="zh-CN" altLang="zh-CN" sz="2800" b="1" dirty="0"/>
              <a:t>题和</a:t>
            </a:r>
            <a:r>
              <a:rPr lang="en-US" altLang="zh-CN" sz="2800" b="1" dirty="0"/>
              <a:t>C</a:t>
            </a:r>
            <a:r>
              <a:rPr lang="zh-CN" altLang="zh-CN" sz="2800" b="1" dirty="0" smtClean="0"/>
              <a:t>题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100392" y="467866"/>
          <a:ext cx="610093" cy="800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3" name="Clip" r:id="rId1" imgW="3848100" imgH="5478780" progId="MS_ClipArt_Gallery.2">
                  <p:embed/>
                </p:oleObj>
              </mc:Choice>
              <mc:Fallback>
                <p:oleObj name="Clip" r:id="rId1" imgW="3848100" imgH="5478780" progId="MS_ClipArt_Gallery.2">
                  <p:embed/>
                  <p:pic>
                    <p:nvPicPr>
                      <p:cNvPr id="0" name="图片 686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467866"/>
                        <a:ext cx="610093" cy="800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44519" y="5517232"/>
            <a:ext cx="3849117" cy="52322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3. </a:t>
            </a:r>
            <a:r>
              <a:rPr lang="zh-CN" altLang="zh-CN" sz="2800" b="1" dirty="0" smtClean="0"/>
              <a:t>模型检验</a:t>
            </a:r>
            <a:r>
              <a:rPr lang="zh-CN" altLang="zh-CN" sz="2800" b="1" dirty="0"/>
              <a:t>和增长</a:t>
            </a:r>
            <a:r>
              <a:rPr lang="zh-CN" altLang="zh-CN" sz="2800" b="1" dirty="0" smtClean="0"/>
              <a:t>预测</a:t>
            </a:r>
            <a:endParaRPr lang="zh-CN" altLang="en-US" sz="2800" b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7505" y="2564904"/>
          <a:ext cx="8928992" cy="2808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864"/>
                <a:gridCol w="933891"/>
                <a:gridCol w="933891"/>
                <a:gridCol w="933891"/>
                <a:gridCol w="933891"/>
                <a:gridCol w="933891"/>
                <a:gridCol w="933891"/>
                <a:gridCol w="933891"/>
                <a:gridCol w="933891"/>
              </a:tblGrid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1790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1800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1810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1820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1830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1840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1850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1860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effectLst/>
                        </a:rPr>
                        <a:t>人口</a:t>
                      </a:r>
                      <a:r>
                        <a:rPr lang="en-US" altLang="zh-CN" sz="2000" b="1" kern="100" dirty="0" smtClean="0">
                          <a:effectLst/>
                        </a:rPr>
                        <a:t>(</a:t>
                      </a:r>
                      <a:r>
                        <a:rPr lang="zh-CN" sz="2000" b="1" kern="100" dirty="0" smtClean="0">
                          <a:effectLst/>
                        </a:rPr>
                        <a:t>百万</a:t>
                      </a:r>
                      <a:r>
                        <a:rPr lang="en-US" altLang="zh-CN" sz="2000" b="1" kern="100" dirty="0" smtClean="0">
                          <a:effectLst/>
                        </a:rPr>
                        <a:t>)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3.9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5.3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7.2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9.6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12.9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17.1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23.2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31.4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增长率</a:t>
                      </a:r>
                      <a:r>
                        <a:rPr lang="en-US" sz="2000" b="1" kern="100" dirty="0">
                          <a:effectLst/>
                        </a:rPr>
                        <a:t>/10</a:t>
                      </a: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0.2949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0.3113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0.2986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0.2969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0.2907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0.3012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0.3082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0.2452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1870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1880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1890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1900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1910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1920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1930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1940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effectLst/>
                        </a:rPr>
                        <a:t>人口</a:t>
                      </a:r>
                      <a:r>
                        <a:rPr lang="en-US" altLang="zh-CN" sz="2000" b="1" kern="100" dirty="0" smtClean="0">
                          <a:effectLst/>
                        </a:rPr>
                        <a:t>(</a:t>
                      </a:r>
                      <a:r>
                        <a:rPr lang="zh-CN" sz="2000" b="1" kern="100" dirty="0" smtClean="0">
                          <a:effectLst/>
                        </a:rPr>
                        <a:t>百万</a:t>
                      </a:r>
                      <a:r>
                        <a:rPr lang="en-US" altLang="zh-CN" sz="2000" b="1" kern="100" dirty="0" smtClean="0">
                          <a:effectLst/>
                        </a:rPr>
                        <a:t>)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38.6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50.2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62.9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76.0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92.0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105.7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122.8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131.7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solidFill>
                      <a:srgbClr val="FFFF00"/>
                    </a:solidFill>
                  </a:tcPr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增长率</a:t>
                      </a:r>
                      <a:r>
                        <a:rPr lang="en-US" sz="2000" b="1" kern="100" dirty="0">
                          <a:effectLst/>
                        </a:rPr>
                        <a:t>/10</a:t>
                      </a: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0.2435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0.2420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0.2051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0.1914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0.1614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0.1457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0.1059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0.1059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1429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1950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1960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1970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1980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1990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2000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2010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3525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effectLst/>
                        </a:rPr>
                        <a:t>人口</a:t>
                      </a:r>
                      <a:r>
                        <a:rPr lang="en-US" altLang="zh-CN" sz="2000" b="1" kern="100" dirty="0" smtClean="0">
                          <a:effectLst/>
                        </a:rPr>
                        <a:t>(</a:t>
                      </a:r>
                      <a:r>
                        <a:rPr lang="zh-CN" sz="2000" b="1" kern="100" dirty="0" smtClean="0">
                          <a:effectLst/>
                        </a:rPr>
                        <a:t>百万</a:t>
                      </a:r>
                      <a:r>
                        <a:rPr lang="en-US" altLang="zh-CN" sz="2000" b="1" kern="100" dirty="0" smtClean="0">
                          <a:effectLst/>
                        </a:rPr>
                        <a:t>)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150.7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179.3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203.2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226.5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248.7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281.4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308.7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</a:tr>
              <a:tr h="341187"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增长率</a:t>
                      </a:r>
                      <a:r>
                        <a:rPr lang="en-US" sz="2000" b="1" kern="100" dirty="0">
                          <a:effectLst/>
                        </a:rPr>
                        <a:t>/10</a:t>
                      </a:r>
                      <a:r>
                        <a:rPr lang="zh-CN" sz="2000" b="1" kern="100" dirty="0">
                          <a:effectLst/>
                        </a:rPr>
                        <a:t>年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0.1579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0.1464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0.1161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0.1004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0.1104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0.1349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indent="-17780"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683568" y="620687"/>
            <a:ext cx="720080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/>
              <a:t>建立数学模型描述人口发展规律</a:t>
            </a:r>
            <a:r>
              <a:rPr lang="zh-CN" altLang="zh-CN" sz="2800" b="1" dirty="0" smtClean="0"/>
              <a:t>，是</a:t>
            </a:r>
            <a:r>
              <a:rPr lang="zh-CN" altLang="zh-CN" sz="2800" b="1" dirty="0"/>
              <a:t>制定积极、</a:t>
            </a:r>
            <a:r>
              <a:rPr lang="zh-CN" altLang="zh-CN" sz="2800" b="1" dirty="0" smtClean="0"/>
              <a:t>稳妥人口</a:t>
            </a:r>
            <a:r>
              <a:rPr lang="zh-CN" altLang="zh-CN" sz="2800" b="1" dirty="0"/>
              <a:t>政策的</a:t>
            </a:r>
            <a:r>
              <a:rPr lang="zh-CN" altLang="zh-CN" sz="2800" b="1" dirty="0" smtClean="0"/>
              <a:t>前提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644519" y="1892607"/>
            <a:ext cx="3789820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1. </a:t>
            </a:r>
            <a:r>
              <a:rPr lang="zh-CN" altLang="zh-CN" sz="2800" b="1" dirty="0" smtClean="0"/>
              <a:t>两个</a:t>
            </a:r>
            <a:r>
              <a:rPr lang="zh-CN" altLang="en-US" sz="2800" b="1" dirty="0" smtClean="0"/>
              <a:t>基本的</a:t>
            </a:r>
            <a:r>
              <a:rPr lang="zh-CN" altLang="zh-CN" sz="2800" b="1" dirty="0" smtClean="0"/>
              <a:t>人口模型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572000" y="1883039"/>
            <a:ext cx="451117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2. </a:t>
            </a:r>
            <a:r>
              <a:rPr lang="zh-CN" altLang="en-US" sz="2800" b="1" dirty="0" smtClean="0"/>
              <a:t>用</a:t>
            </a:r>
            <a:r>
              <a:rPr lang="zh-CN" altLang="zh-CN" sz="2800" b="1" dirty="0">
                <a:solidFill>
                  <a:srgbClr val="FF0000"/>
                </a:solidFill>
              </a:rPr>
              <a:t>美国人口数据</a:t>
            </a:r>
            <a:r>
              <a:rPr lang="zh-CN" altLang="zh-CN" sz="2800" b="1" dirty="0"/>
              <a:t>估计</a:t>
            </a:r>
            <a:r>
              <a:rPr lang="zh-CN" altLang="zh-CN" sz="2800" b="1" dirty="0" smtClean="0"/>
              <a:t>参数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476672"/>
            <a:ext cx="1755720" cy="630942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2800" b="1" dirty="0" smtClean="0"/>
              <a:t>赛题要求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731039" y="980728"/>
            <a:ext cx="780140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建立</a:t>
            </a:r>
            <a:r>
              <a:rPr lang="zh-CN" altLang="zh-CN" sz="2800" b="1" dirty="0"/>
              <a:t>你们</a:t>
            </a:r>
            <a:r>
              <a:rPr lang="zh-CN" altLang="zh-CN" sz="2800" b="1" dirty="0">
                <a:solidFill>
                  <a:srgbClr val="FF0000"/>
                </a:solidFill>
              </a:rPr>
              <a:t>自己的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模型</a:t>
            </a:r>
            <a:r>
              <a:rPr lang="en-US" altLang="zh-CN" sz="2800" b="1" dirty="0" smtClean="0"/>
              <a:t>;  </a:t>
            </a:r>
            <a:r>
              <a:rPr lang="zh-CN" altLang="zh-CN" sz="2800" b="1" dirty="0" smtClean="0"/>
              <a:t>特别</a:t>
            </a:r>
            <a:r>
              <a:rPr lang="zh-CN" altLang="zh-CN" sz="2800" b="1" dirty="0"/>
              <a:t>要说明怎样才能</a:t>
            </a:r>
            <a:r>
              <a:rPr lang="zh-CN" altLang="zh-CN" sz="2800" b="1" dirty="0" smtClean="0"/>
              <a:t>建立真正能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预测</a:t>
            </a:r>
            <a:r>
              <a:rPr lang="zh-CN" altLang="zh-CN" sz="2800" b="1" dirty="0"/>
              <a:t>以及</a:t>
            </a:r>
            <a:r>
              <a:rPr lang="zh-CN" altLang="zh-CN" sz="2800" b="1" dirty="0" smtClean="0"/>
              <a:t>能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为</a:t>
            </a:r>
            <a:r>
              <a:rPr lang="zh-CN" altLang="zh-CN" sz="2800" b="1" dirty="0">
                <a:solidFill>
                  <a:srgbClr val="FF0000"/>
                </a:solidFill>
              </a:rPr>
              <a:t>预防和控制提供</a:t>
            </a:r>
            <a:r>
              <a:rPr lang="zh-CN" altLang="zh-CN" sz="2800" b="1" dirty="0"/>
              <a:t>可靠、</a:t>
            </a:r>
            <a:r>
              <a:rPr lang="zh-CN" altLang="zh-CN" sz="2800" b="1" dirty="0" smtClean="0"/>
              <a:t>足够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信息</a:t>
            </a:r>
            <a:r>
              <a:rPr lang="zh-CN" altLang="zh-CN" sz="2800" b="1" dirty="0"/>
              <a:t>的</a:t>
            </a:r>
            <a:r>
              <a:rPr lang="zh-CN" altLang="zh-CN" sz="2800" b="1" dirty="0" smtClean="0"/>
              <a:t>模型</a:t>
            </a:r>
            <a:r>
              <a:rPr lang="en-US" altLang="zh-CN" sz="2800" b="1" dirty="0" smtClean="0"/>
              <a:t>,  </a:t>
            </a:r>
            <a:r>
              <a:rPr lang="zh-CN" altLang="zh-CN" sz="2800" b="1" dirty="0" smtClean="0"/>
              <a:t>这样</a:t>
            </a:r>
            <a:r>
              <a:rPr lang="zh-CN" altLang="zh-CN" sz="2800" b="1" dirty="0"/>
              <a:t>做的困难在</a:t>
            </a:r>
            <a:r>
              <a:rPr lang="zh-CN" altLang="zh-CN" sz="2800" b="1" dirty="0" smtClean="0"/>
              <a:t>哪里</a:t>
            </a:r>
            <a:r>
              <a:rPr lang="en-US" altLang="zh-CN" sz="2800" b="1" dirty="0" smtClean="0"/>
              <a:t>?  </a:t>
            </a:r>
            <a:endParaRPr lang="zh-CN" altLang="zh-CN" sz="2800" b="1" dirty="0"/>
          </a:p>
        </p:txBody>
      </p:sp>
      <p:sp>
        <p:nvSpPr>
          <p:cNvPr id="6" name="矩形 5"/>
          <p:cNvSpPr/>
          <p:nvPr/>
        </p:nvSpPr>
        <p:spPr>
          <a:xfrm>
            <a:off x="1000269" y="4365104"/>
            <a:ext cx="710012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北京市</a:t>
            </a:r>
            <a:r>
              <a:rPr lang="zh-CN" altLang="en-US" b="1" dirty="0"/>
              <a:t>从</a:t>
            </a:r>
            <a:r>
              <a:rPr lang="en-US" altLang="zh-CN" b="1" dirty="0"/>
              <a:t>2003</a:t>
            </a:r>
            <a:r>
              <a:rPr lang="zh-CN" altLang="en-US" b="1" dirty="0"/>
              <a:t>年</a:t>
            </a:r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20</a:t>
            </a:r>
            <a:r>
              <a:rPr lang="zh-CN" altLang="en-US" b="1" dirty="0"/>
              <a:t>日至</a:t>
            </a:r>
            <a:r>
              <a:rPr lang="en-US" altLang="zh-CN" b="1" dirty="0"/>
              <a:t>6</a:t>
            </a:r>
            <a:r>
              <a:rPr lang="zh-CN" altLang="en-US" b="1" dirty="0"/>
              <a:t>月</a:t>
            </a:r>
            <a:r>
              <a:rPr lang="en-US" altLang="zh-CN" b="1" dirty="0"/>
              <a:t>23</a:t>
            </a:r>
            <a:r>
              <a:rPr lang="zh-CN" altLang="en-US" b="1" dirty="0"/>
              <a:t>日逐日的疫情</a:t>
            </a:r>
            <a:r>
              <a:rPr lang="zh-CN" altLang="en-US" b="1" dirty="0" smtClean="0"/>
              <a:t>数据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695267" y="2636912"/>
            <a:ext cx="776516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/>
              <a:t>对于卫生部门所采取的措施做出评论</a:t>
            </a:r>
            <a:r>
              <a:rPr lang="en-US" altLang="zh-CN" sz="2800" b="1" dirty="0"/>
              <a:t>,  </a:t>
            </a:r>
            <a:r>
              <a:rPr lang="zh-CN" altLang="zh-CN" sz="2800" b="1" dirty="0"/>
              <a:t>如</a:t>
            </a:r>
            <a:r>
              <a:rPr lang="en-US" altLang="zh-CN" sz="2800" b="1" dirty="0"/>
              <a:t>:  </a:t>
            </a:r>
            <a:r>
              <a:rPr lang="zh-CN" altLang="zh-CN" sz="2800" b="1" dirty="0"/>
              <a:t>提前或延后</a:t>
            </a:r>
            <a:r>
              <a:rPr lang="en-US" altLang="zh-CN" sz="2800" b="1" dirty="0"/>
              <a:t>5</a:t>
            </a:r>
            <a:r>
              <a:rPr lang="zh-CN" altLang="zh-CN" sz="2800" b="1" dirty="0"/>
              <a:t>天</a:t>
            </a:r>
            <a:r>
              <a:rPr lang="zh-CN" altLang="zh-CN" sz="2800" b="1" dirty="0">
                <a:solidFill>
                  <a:srgbClr val="FF0000"/>
                </a:solidFill>
              </a:rPr>
              <a:t>采取严格的隔离措施</a:t>
            </a:r>
            <a:r>
              <a:rPr lang="en-US" altLang="zh-CN" sz="2800" b="1" dirty="0"/>
              <a:t>,  </a:t>
            </a:r>
            <a:r>
              <a:rPr lang="zh-CN" altLang="zh-CN" sz="2800" b="1" dirty="0"/>
              <a:t>对疫情传播所造成的</a:t>
            </a:r>
            <a:r>
              <a:rPr lang="zh-CN" altLang="zh-CN" sz="2800" b="1" dirty="0">
                <a:solidFill>
                  <a:srgbClr val="FF0000"/>
                </a:solidFill>
              </a:rPr>
              <a:t>影响</a:t>
            </a:r>
            <a:r>
              <a:rPr lang="zh-CN" altLang="zh-CN" sz="2800" b="1" dirty="0"/>
              <a:t>做出估计。</a:t>
            </a:r>
            <a:endParaRPr lang="zh-CN" altLang="zh-CN" sz="28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27583" y="4869160"/>
          <a:ext cx="7488833" cy="1619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913"/>
                <a:gridCol w="1890211"/>
                <a:gridCol w="1660558"/>
                <a:gridCol w="1165924"/>
                <a:gridCol w="1625227"/>
              </a:tblGrid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日 期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已确诊病例累计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>
                          <a:effectLst/>
                        </a:rPr>
                        <a:t>现有疑似病例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>
                          <a:effectLst/>
                        </a:rPr>
                        <a:t>死亡累计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治愈出院累计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037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</a:t>
                      </a:r>
                      <a:r>
                        <a:rPr lang="zh-CN" sz="2000" b="1" kern="0">
                          <a:effectLst/>
                        </a:rPr>
                        <a:t>月</a:t>
                      </a:r>
                      <a:r>
                        <a:rPr lang="en-US" sz="2000" b="1" kern="0">
                          <a:effectLst/>
                        </a:rPr>
                        <a:t>20</a:t>
                      </a:r>
                      <a:r>
                        <a:rPr lang="zh-CN" sz="2000" b="1" kern="0">
                          <a:effectLst/>
                        </a:rPr>
                        <a:t>日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339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402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18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33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54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</a:t>
                      </a:r>
                      <a:r>
                        <a:rPr lang="zh-CN" sz="2000" b="1" kern="0">
                          <a:effectLst/>
                        </a:rPr>
                        <a:t>月</a:t>
                      </a:r>
                      <a:r>
                        <a:rPr lang="en-US" sz="2000" b="1" kern="0">
                          <a:effectLst/>
                        </a:rPr>
                        <a:t>21</a:t>
                      </a:r>
                      <a:r>
                        <a:rPr lang="zh-CN" sz="2000" b="1" kern="0">
                          <a:effectLst/>
                        </a:rPr>
                        <a:t>日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482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610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25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43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27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……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……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……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1997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6</a:t>
                      </a:r>
                      <a:r>
                        <a:rPr lang="zh-CN" sz="2000" b="1" kern="0" dirty="0">
                          <a:effectLst/>
                        </a:rPr>
                        <a:t>月</a:t>
                      </a:r>
                      <a:r>
                        <a:rPr lang="en-US" sz="2000" b="1" kern="0" dirty="0">
                          <a:effectLst/>
                        </a:rPr>
                        <a:t>23</a:t>
                      </a:r>
                      <a:r>
                        <a:rPr lang="zh-CN" sz="2000" b="1" kern="0" dirty="0">
                          <a:effectLst/>
                        </a:rPr>
                        <a:t>日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2521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191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2277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14641" y="3429000"/>
            <a:ext cx="3480440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基本的传染病模型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45839" y="5013176"/>
            <a:ext cx="689335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按照</a:t>
            </a:r>
            <a:r>
              <a:rPr lang="zh-CN" altLang="en-US" sz="2800" b="1" dirty="0">
                <a:solidFill>
                  <a:srgbClr val="FF0000"/>
                </a:solidFill>
              </a:rPr>
              <a:t>传播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过程的规律</a:t>
            </a:r>
            <a:r>
              <a:rPr lang="zh-CN" altLang="en-US" sz="2800" b="1" dirty="0" smtClean="0"/>
              <a:t>建立微分方程模型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845840" y="4293096"/>
            <a:ext cx="7254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</a:rPr>
              <a:t>不从医学角度分析各种传染病的特殊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机理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.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85124" y="1484784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/>
              <a:t>介绍数学医学领域中基本的传染病</a:t>
            </a:r>
            <a:r>
              <a:rPr lang="zh-CN" altLang="zh-CN" sz="2800" b="1" dirty="0" smtClean="0"/>
              <a:t>模型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8" name="矩形 7"/>
          <p:cNvSpPr/>
          <p:nvPr/>
        </p:nvSpPr>
        <p:spPr>
          <a:xfrm>
            <a:off x="985124" y="2132856"/>
            <a:ext cx="7128792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结合</a:t>
            </a:r>
            <a:r>
              <a:rPr lang="zh-CN" altLang="zh-CN" sz="2800" b="1" dirty="0"/>
              <a:t>赛</a:t>
            </a:r>
            <a:r>
              <a:rPr lang="zh-CN" altLang="zh-CN" sz="2800" b="1" dirty="0" smtClean="0"/>
              <a:t>题介绍</a:t>
            </a:r>
            <a:r>
              <a:rPr lang="zh-CN" altLang="zh-CN" sz="2800" b="1" dirty="0"/>
              <a:t>几个描述、分析</a:t>
            </a:r>
            <a:r>
              <a:rPr lang="en-US" altLang="zh-CN" sz="2800" b="1" dirty="0"/>
              <a:t>SARS</a:t>
            </a:r>
            <a:r>
              <a:rPr lang="zh-CN" altLang="zh-CN" sz="2800" b="1" dirty="0"/>
              <a:t>传播过程的模型及求解</a:t>
            </a:r>
            <a:r>
              <a:rPr lang="zh-CN" altLang="zh-CN" sz="2800" b="1" dirty="0" smtClean="0"/>
              <a:t>结果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2123728" y="755993"/>
            <a:ext cx="5070257" cy="584775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传染病</a:t>
            </a:r>
            <a:r>
              <a:rPr lang="zh-CN" altLang="en-US" sz="32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模型和</a:t>
            </a:r>
            <a:r>
              <a:rPr lang="en-US" altLang="zh-CN" sz="32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SARS</a:t>
            </a:r>
            <a:r>
              <a:rPr lang="zh-CN" altLang="en-US" sz="3200" b="1" dirty="0">
                <a:solidFill>
                  <a:srgbClr val="000000"/>
                </a:solidFill>
                <a:latin typeface="+mj-lt"/>
                <a:ea typeface="隶书" panose="02010509060101010101" pitchFamily="49" charset="-122"/>
              </a:rPr>
              <a:t>的传播</a:t>
            </a:r>
            <a:endParaRPr lang="en-US" altLang="zh-CN" sz="3200" b="1" dirty="0" smtClean="0">
              <a:solidFill>
                <a:srgbClr val="000000"/>
              </a:solidFill>
              <a:latin typeface="+mj-lt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5" grpId="0"/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860133" y="4747080"/>
          <a:ext cx="1734195" cy="9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8" name="Equation" r:id="rId1" imgW="546100" imgH="393700" progId="Equation.DSMT4">
                  <p:embed/>
                </p:oleObj>
              </mc:Choice>
              <mc:Fallback>
                <p:oleObj name="Equation" r:id="rId1" imgW="546100" imgH="393700" progId="Equation.DSMT4">
                  <p:embed/>
                  <p:pic>
                    <p:nvPicPr>
                      <p:cNvPr id="0" name="图片 13013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133" y="4747080"/>
                        <a:ext cx="1734195" cy="9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843336" y="5877272"/>
          <a:ext cx="2167092" cy="47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9" name="公式" r:id="rId3" imgW="989965" imgH="241300" progId="Equation.3">
                  <p:embed/>
                </p:oleObj>
              </mc:Choice>
              <mc:Fallback>
                <p:oleObj name="公式" r:id="rId3" imgW="989965" imgH="241300" progId="Equation.3">
                  <p:embed/>
                  <p:pic>
                    <p:nvPicPr>
                      <p:cNvPr id="0" name="图片 13013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336" y="5877272"/>
                        <a:ext cx="2167092" cy="47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533400" y="1988840"/>
            <a:ext cx="990600" cy="519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假设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65" name="Text Box 11"/>
          <p:cNvSpPr txBox="1">
            <a:spLocks noChangeArrowheads="1"/>
          </p:cNvSpPr>
          <p:nvPr/>
        </p:nvSpPr>
        <p:spPr bwMode="auto">
          <a:xfrm>
            <a:off x="1691680" y="1802298"/>
            <a:ext cx="6912768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/>
              <a:t>1. </a:t>
            </a:r>
            <a:r>
              <a:rPr lang="zh-CN" altLang="en-US" sz="2800" b="1" dirty="0" smtClean="0"/>
              <a:t>总</a:t>
            </a:r>
            <a:r>
              <a:rPr lang="zh-CN" altLang="en-US" sz="2800" b="1" dirty="0"/>
              <a:t>人数</a:t>
            </a:r>
            <a:r>
              <a:rPr lang="en-US" altLang="zh-CN" sz="2800" b="1" i="1" dirty="0"/>
              <a:t>N</a:t>
            </a:r>
            <a:r>
              <a:rPr lang="zh-CN" altLang="en-US" sz="2800" b="1" dirty="0"/>
              <a:t>不变</a:t>
            </a:r>
            <a:r>
              <a:rPr lang="zh-CN" altLang="en-US" sz="2800" b="1" dirty="0" smtClean="0"/>
              <a:t>，时刻</a:t>
            </a:r>
            <a:r>
              <a:rPr lang="en-US" altLang="zh-CN" sz="2800" b="1" i="1" dirty="0" smtClean="0"/>
              <a:t>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健康人</a:t>
            </a:r>
            <a:r>
              <a:rPr lang="zh-CN" altLang="en-US" sz="2800" b="1" dirty="0" smtClean="0"/>
              <a:t>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病人</a:t>
            </a:r>
            <a:r>
              <a:rPr lang="zh-CN" altLang="en-US" sz="2800" b="1" dirty="0" smtClean="0"/>
              <a:t>所占</a:t>
            </a:r>
            <a:endParaRPr lang="en-US" altLang="zh-CN" sz="2800" b="1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    比例</a:t>
            </a:r>
            <a:r>
              <a:rPr lang="zh-CN" altLang="en-US" sz="2800" b="1" dirty="0"/>
              <a:t>分别</a:t>
            </a:r>
            <a:r>
              <a:rPr lang="zh-CN" altLang="en-US" sz="2800" b="1" dirty="0" smtClean="0"/>
              <a:t>为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s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800" b="1" dirty="0" smtClean="0"/>
              <a:t>和</a:t>
            </a:r>
            <a:r>
              <a:rPr lang="en-US" altLang="zh-CN" sz="2800" b="1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800" b="1" dirty="0" smtClean="0"/>
              <a:t>,  </a:t>
            </a:r>
            <a:r>
              <a:rPr lang="zh-CN" altLang="en-US" sz="2800" b="1" dirty="0" smtClean="0"/>
              <a:t>有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</a:t>
            </a:r>
            <a:r>
              <a:rPr lang="en-US" altLang="zh-CN" sz="2800" b="1" dirty="0"/>
              <a:t>+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)=1.</a:t>
            </a:r>
            <a:r>
              <a:rPr lang="zh-CN" altLang="en-US" sz="2800" b="1" dirty="0" smtClean="0"/>
              <a:t>            </a:t>
            </a:r>
            <a:endParaRPr lang="en-US" altLang="zh-CN" sz="2800" b="1" dirty="0">
              <a:sym typeface="Symbol" panose="05050102010706020507" pitchFamily="18" charset="2"/>
            </a:endParaRP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1490580" y="2853351"/>
            <a:ext cx="7488832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800" b="1" dirty="0" smtClean="0"/>
              <a:t>2. </a:t>
            </a:r>
            <a:r>
              <a:rPr lang="zh-CN" altLang="en-US" sz="2800" b="1" dirty="0" smtClean="0"/>
              <a:t>每个</a:t>
            </a:r>
            <a:r>
              <a:rPr lang="zh-CN" altLang="en-US" sz="2800" b="1" dirty="0"/>
              <a:t>病人每天有效接触人数为</a:t>
            </a:r>
            <a:r>
              <a:rPr lang="zh-CN" altLang="en-US" sz="28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</a:t>
            </a:r>
            <a:r>
              <a:rPr lang="en-US" altLang="zh-CN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日接触率</a:t>
            </a:r>
            <a:r>
              <a:rPr lang="en-US" altLang="zh-CN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),</a:t>
            </a:r>
            <a:endParaRPr lang="zh-CN" altLang="en-US" sz="2800" b="1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>
                <a:sym typeface="Symbol" panose="05050102010706020507" pitchFamily="18" charset="2"/>
              </a:rPr>
              <a:t> </a:t>
            </a:r>
            <a:r>
              <a:rPr lang="en-US" altLang="zh-CN" sz="2800" b="1" dirty="0" smtClean="0">
                <a:sym typeface="Symbol" panose="05050102010706020507" pitchFamily="18" charset="2"/>
              </a:rPr>
              <a:t>     </a:t>
            </a:r>
            <a:r>
              <a:rPr lang="zh-CN" altLang="en-US" sz="2800" b="1" dirty="0" smtClean="0">
                <a:sym typeface="Symbol" panose="05050102010706020507" pitchFamily="18" charset="2"/>
              </a:rPr>
              <a:t>且</a:t>
            </a:r>
            <a:r>
              <a:rPr lang="zh-CN" altLang="en-US" sz="2800" b="1" dirty="0"/>
              <a:t>使接触的健康人致病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533400" y="4104197"/>
            <a:ext cx="990600" cy="519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建模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063" name="Object 15"/>
          <p:cNvGraphicFramePr>
            <a:graphicFrameLocks noChangeAspect="1"/>
          </p:cNvGraphicFramePr>
          <p:nvPr/>
        </p:nvGraphicFramePr>
        <p:xfrm>
          <a:off x="1843336" y="4089910"/>
          <a:ext cx="5176936" cy="5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0" name="公式" r:id="rId5" imgW="2070100" imgH="203200" progId="Equation.3">
                  <p:embed/>
                </p:oleObj>
              </mc:Choice>
              <mc:Fallback>
                <p:oleObj name="公式" r:id="rId5" imgW="2070100" imgH="203200" progId="Equation.3">
                  <p:embed/>
                  <p:pic>
                    <p:nvPicPr>
                      <p:cNvPr id="0" name="图片 13013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336" y="4089910"/>
                        <a:ext cx="5176936" cy="5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7"/>
          <p:cNvGrpSpPr/>
          <p:nvPr/>
        </p:nvGrpSpPr>
        <p:grpSpPr bwMode="auto">
          <a:xfrm>
            <a:off x="4211960" y="4795043"/>
            <a:ext cx="3443288" cy="1382713"/>
            <a:chOff x="3216" y="2732"/>
            <a:chExt cx="2169" cy="871"/>
          </a:xfrm>
        </p:grpSpPr>
        <p:graphicFrame>
          <p:nvGraphicFramePr>
            <p:cNvPr id="2053" name="Object 4"/>
            <p:cNvGraphicFramePr>
              <a:graphicFrameLocks noChangeAspect="1"/>
            </p:cNvGraphicFramePr>
            <p:nvPr/>
          </p:nvGraphicFramePr>
          <p:xfrm>
            <a:off x="3783" y="2732"/>
            <a:ext cx="1602" cy="8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41" name="Equation" r:id="rId7" imgW="889000" imgH="660400" progId="Equation.DSMT4">
                    <p:embed/>
                  </p:oleObj>
                </mc:Choice>
                <mc:Fallback>
                  <p:oleObj name="Equation" r:id="rId7" imgW="889000" imgH="660400" progId="Equation.DSMT4">
                    <p:embed/>
                    <p:pic>
                      <p:nvPicPr>
                        <p:cNvPr id="0" name="图片 13014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2732"/>
                          <a:ext cx="1602" cy="871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AutoShape 16"/>
            <p:cNvSpPr>
              <a:spLocks noChangeArrowheads="1"/>
            </p:cNvSpPr>
            <p:nvPr/>
          </p:nvSpPr>
          <p:spPr bwMode="auto">
            <a:xfrm>
              <a:off x="3216" y="3024"/>
              <a:ext cx="192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68" name="Text Box 20"/>
          <p:cNvSpPr txBox="1">
            <a:spLocks noChangeArrowheads="1"/>
          </p:cNvSpPr>
          <p:nvPr/>
        </p:nvSpPr>
        <p:spPr bwMode="auto">
          <a:xfrm>
            <a:off x="392807" y="764704"/>
            <a:ext cx="156415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SI</a:t>
            </a:r>
            <a:r>
              <a:rPr lang="en-US" altLang="zh-CN" sz="3200" b="1" dirty="0"/>
              <a:t> </a:t>
            </a:r>
            <a:r>
              <a:rPr lang="zh-CN" altLang="zh-CN" sz="3200" b="1" dirty="0">
                <a:ea typeface="楷体_GB2312" pitchFamily="49" charset="-122"/>
              </a:rPr>
              <a:t>模型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59686" y="667352"/>
            <a:ext cx="646972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/>
              <a:t>将人群分为两类：易感染</a:t>
            </a:r>
            <a:r>
              <a:rPr lang="zh-CN" altLang="zh-CN" sz="2800" b="1" dirty="0" smtClean="0"/>
              <a:t>者</a:t>
            </a:r>
            <a:r>
              <a:rPr lang="en-US" altLang="zh-CN" sz="2800" b="1" dirty="0" smtClean="0"/>
              <a:t>(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2800" b="1" dirty="0" smtClean="0"/>
              <a:t>usceptible,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健康人</a:t>
            </a:r>
            <a:r>
              <a:rPr lang="en-US" altLang="zh-CN" sz="2800" b="1" dirty="0" smtClean="0"/>
              <a:t>)</a:t>
            </a:r>
            <a:r>
              <a:rPr lang="zh-CN" altLang="zh-CN" sz="2800" b="1" dirty="0" smtClean="0"/>
              <a:t>和</a:t>
            </a:r>
            <a:r>
              <a:rPr lang="zh-CN" altLang="zh-CN" sz="2800" b="1" dirty="0"/>
              <a:t>已感染</a:t>
            </a:r>
            <a:r>
              <a:rPr lang="zh-CN" altLang="zh-CN" sz="2800" b="1" dirty="0" smtClean="0"/>
              <a:t>者</a:t>
            </a:r>
            <a:r>
              <a:rPr lang="en-US" altLang="zh-CN" sz="2800" b="1" dirty="0" smtClean="0"/>
              <a:t>(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</a:t>
            </a:r>
            <a:r>
              <a:rPr lang="en-US" altLang="zh-CN" sz="2800" b="1" dirty="0" smtClean="0"/>
              <a:t>nfective,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病人</a:t>
            </a:r>
            <a:r>
              <a:rPr lang="en-US" altLang="zh-CN" sz="2800" b="1" dirty="0" smtClean="0"/>
              <a:t>).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 animBg="1" autoUpdateAnimBg="0"/>
      <p:bldP spid="2065" grpId="0"/>
      <p:bldP spid="2061" grpId="0" autoUpdateAnimBg="0"/>
      <p:bldP spid="2062" grpId="0" animBg="1" autoUpdateAnimBg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9" name="Object 37"/>
          <p:cNvGraphicFramePr>
            <a:graphicFrameLocks noChangeAspect="1"/>
          </p:cNvGraphicFramePr>
          <p:nvPr/>
        </p:nvGraphicFramePr>
        <p:xfrm>
          <a:off x="2944019" y="685800"/>
          <a:ext cx="2543175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4" name="Equation" r:id="rId1" imgW="889000" imgH="660400" progId="Equation.DSMT4">
                  <p:embed/>
                </p:oleObj>
              </mc:Choice>
              <mc:Fallback>
                <p:oleObj name="Equation" r:id="rId1" imgW="889000" imgH="660400" progId="Equation.DSMT4">
                  <p:embed/>
                  <p:pic>
                    <p:nvPicPr>
                      <p:cNvPr id="0" name="图片 12395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019" y="685800"/>
                        <a:ext cx="2543175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4"/>
          <p:cNvGrpSpPr/>
          <p:nvPr/>
        </p:nvGrpSpPr>
        <p:grpSpPr bwMode="auto">
          <a:xfrm>
            <a:off x="965448" y="3450059"/>
            <a:ext cx="1663700" cy="1573212"/>
            <a:chOff x="336" y="1841"/>
            <a:chExt cx="1048" cy="991"/>
          </a:xfrm>
        </p:grpSpPr>
        <p:sp>
          <p:nvSpPr>
            <p:cNvPr id="3099" name="Line 5"/>
            <p:cNvSpPr>
              <a:spLocks noChangeShapeType="1"/>
            </p:cNvSpPr>
            <p:nvPr/>
          </p:nvSpPr>
          <p:spPr bwMode="auto">
            <a:xfrm>
              <a:off x="635" y="195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0" name="Line 6"/>
            <p:cNvSpPr>
              <a:spLocks noChangeShapeType="1"/>
            </p:cNvSpPr>
            <p:nvPr/>
          </p:nvSpPr>
          <p:spPr bwMode="auto">
            <a:xfrm>
              <a:off x="1134" y="1950"/>
              <a:ext cx="0" cy="6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1" name="Text Box 12"/>
            <p:cNvSpPr txBox="1">
              <a:spLocks noChangeArrowheads="1"/>
            </p:cNvSpPr>
            <p:nvPr/>
          </p:nvSpPr>
          <p:spPr bwMode="auto">
            <a:xfrm>
              <a:off x="336" y="1841"/>
              <a:ext cx="3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/>
                <a:t>1/2</a:t>
              </a:r>
              <a:endParaRPr lang="en-US" altLang="zh-CN" b="1" dirty="0"/>
            </a:p>
          </p:txBody>
        </p:sp>
        <p:sp>
          <p:nvSpPr>
            <p:cNvPr id="3102" name="Text Box 16"/>
            <p:cNvSpPr txBox="1">
              <a:spLocks noChangeArrowheads="1"/>
            </p:cNvSpPr>
            <p:nvPr/>
          </p:nvSpPr>
          <p:spPr bwMode="auto">
            <a:xfrm>
              <a:off x="1034" y="2544"/>
              <a:ext cx="3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t</a:t>
              </a:r>
              <a:r>
                <a:rPr lang="en-US" altLang="zh-CN" b="1" i="1" baseline="-25000"/>
                <a:t>m</a:t>
              </a:r>
              <a:endParaRPr lang="en-US" altLang="zh-CN" b="1" i="1"/>
            </a:p>
          </p:txBody>
        </p:sp>
      </p:grpSp>
      <p:grpSp>
        <p:nvGrpSpPr>
          <p:cNvPr id="3" name="Group 55"/>
          <p:cNvGrpSpPr/>
          <p:nvPr/>
        </p:nvGrpSpPr>
        <p:grpSpPr bwMode="auto">
          <a:xfrm>
            <a:off x="1124198" y="2051471"/>
            <a:ext cx="3879850" cy="3033713"/>
            <a:chOff x="436" y="960"/>
            <a:chExt cx="2444" cy="1911"/>
          </a:xfrm>
        </p:grpSpPr>
        <p:sp>
          <p:nvSpPr>
            <p:cNvPr id="3089" name="Line 3"/>
            <p:cNvSpPr>
              <a:spLocks noChangeShapeType="1"/>
            </p:cNvSpPr>
            <p:nvPr/>
          </p:nvSpPr>
          <p:spPr bwMode="auto">
            <a:xfrm>
              <a:off x="635" y="2594"/>
              <a:ext cx="19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0" name="Line 4"/>
            <p:cNvSpPr>
              <a:spLocks noChangeShapeType="1"/>
            </p:cNvSpPr>
            <p:nvPr/>
          </p:nvSpPr>
          <p:spPr bwMode="auto">
            <a:xfrm flipV="1">
              <a:off x="635" y="1059"/>
              <a:ext cx="0" cy="15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1" name="Arc 8"/>
            <p:cNvSpPr/>
            <p:nvPr/>
          </p:nvSpPr>
          <p:spPr bwMode="auto">
            <a:xfrm flipV="1">
              <a:off x="635" y="1920"/>
              <a:ext cx="499" cy="377"/>
            </a:xfrm>
            <a:custGeom>
              <a:avLst/>
              <a:gdLst>
                <a:gd name="T0" fmla="*/ 0 w 21600"/>
                <a:gd name="T1" fmla="*/ 0 h 21600"/>
                <a:gd name="T2" fmla="*/ 12 w 21600"/>
                <a:gd name="T3" fmla="*/ 7 h 21600"/>
                <a:gd name="T4" fmla="*/ 0 w 21600"/>
                <a:gd name="T5" fmla="*/ 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2" name="Arc 9"/>
            <p:cNvSpPr/>
            <p:nvPr/>
          </p:nvSpPr>
          <p:spPr bwMode="auto">
            <a:xfrm flipH="1">
              <a:off x="1132" y="1356"/>
              <a:ext cx="932" cy="737"/>
            </a:xfrm>
            <a:custGeom>
              <a:avLst/>
              <a:gdLst>
                <a:gd name="T0" fmla="*/ 5 w 21226"/>
                <a:gd name="T1" fmla="*/ 0 h 21448"/>
                <a:gd name="T2" fmla="*/ 41 w 21226"/>
                <a:gd name="T3" fmla="*/ 21 h 21448"/>
                <a:gd name="T4" fmla="*/ 0 w 21226"/>
                <a:gd name="T5" fmla="*/ 25 h 21448"/>
                <a:gd name="T6" fmla="*/ 0 60000 65536"/>
                <a:gd name="T7" fmla="*/ 0 60000 65536"/>
                <a:gd name="T8" fmla="*/ 0 60000 65536"/>
                <a:gd name="T9" fmla="*/ 0 w 21226"/>
                <a:gd name="T10" fmla="*/ 0 h 21448"/>
                <a:gd name="T11" fmla="*/ 21226 w 21226"/>
                <a:gd name="T12" fmla="*/ 21448 h 214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26" h="21448" fill="none" extrusionOk="0">
                  <a:moveTo>
                    <a:pt x="2555" y="-1"/>
                  </a:moveTo>
                  <a:cubicBezTo>
                    <a:pt x="11919" y="1115"/>
                    <a:pt x="19478" y="8177"/>
                    <a:pt x="21225" y="17445"/>
                  </a:cubicBezTo>
                </a:path>
                <a:path w="21226" h="21448" stroke="0" extrusionOk="0">
                  <a:moveTo>
                    <a:pt x="2555" y="-1"/>
                  </a:moveTo>
                  <a:cubicBezTo>
                    <a:pt x="11919" y="1115"/>
                    <a:pt x="19478" y="8177"/>
                    <a:pt x="21225" y="17445"/>
                  </a:cubicBezTo>
                  <a:lnTo>
                    <a:pt x="0" y="2144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Text Box 10"/>
            <p:cNvSpPr txBox="1">
              <a:spLocks noChangeArrowheads="1"/>
            </p:cNvSpPr>
            <p:nvPr/>
          </p:nvSpPr>
          <p:spPr bwMode="auto">
            <a:xfrm>
              <a:off x="685" y="960"/>
              <a:ext cx="3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i</a:t>
              </a:r>
              <a:endParaRPr lang="en-US" altLang="zh-CN" b="1" i="1"/>
            </a:p>
          </p:txBody>
        </p:sp>
        <p:sp>
          <p:nvSpPr>
            <p:cNvPr id="3094" name="Text Box 11"/>
            <p:cNvSpPr txBox="1">
              <a:spLocks noChangeArrowheads="1"/>
            </p:cNvSpPr>
            <p:nvPr/>
          </p:nvSpPr>
          <p:spPr bwMode="auto">
            <a:xfrm>
              <a:off x="436" y="2148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i</a:t>
              </a:r>
              <a:r>
                <a:rPr lang="en-US" altLang="zh-CN" b="1" baseline="-25000"/>
                <a:t>0</a:t>
              </a:r>
              <a:endParaRPr lang="en-US" altLang="zh-CN" b="1"/>
            </a:p>
          </p:txBody>
        </p:sp>
        <p:sp>
          <p:nvSpPr>
            <p:cNvPr id="3095" name="Text Box 14"/>
            <p:cNvSpPr txBox="1">
              <a:spLocks noChangeArrowheads="1"/>
            </p:cNvSpPr>
            <p:nvPr/>
          </p:nvSpPr>
          <p:spPr bwMode="auto">
            <a:xfrm>
              <a:off x="486" y="1208"/>
              <a:ext cx="2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1</a:t>
              </a:r>
              <a:endParaRPr lang="en-US" altLang="zh-CN" b="1"/>
            </a:p>
          </p:txBody>
        </p:sp>
        <p:sp>
          <p:nvSpPr>
            <p:cNvPr id="3096" name="Text Box 15"/>
            <p:cNvSpPr txBox="1">
              <a:spLocks noChangeArrowheads="1"/>
            </p:cNvSpPr>
            <p:nvPr/>
          </p:nvSpPr>
          <p:spPr bwMode="auto">
            <a:xfrm>
              <a:off x="486" y="2534"/>
              <a:ext cx="3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0</a:t>
              </a:r>
              <a:endParaRPr lang="en-US" altLang="zh-CN" b="1"/>
            </a:p>
          </p:txBody>
        </p:sp>
        <p:sp>
          <p:nvSpPr>
            <p:cNvPr id="3097" name="Text Box 17"/>
            <p:cNvSpPr txBox="1">
              <a:spLocks noChangeArrowheads="1"/>
            </p:cNvSpPr>
            <p:nvPr/>
          </p:nvSpPr>
          <p:spPr bwMode="auto">
            <a:xfrm>
              <a:off x="2431" y="2583"/>
              <a:ext cx="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t</a:t>
              </a:r>
              <a:endParaRPr lang="en-US" altLang="zh-CN" b="1" i="1"/>
            </a:p>
          </p:txBody>
        </p:sp>
        <p:sp>
          <p:nvSpPr>
            <p:cNvPr id="3098" name="Line 41"/>
            <p:cNvSpPr>
              <a:spLocks noChangeShapeType="1"/>
            </p:cNvSpPr>
            <p:nvPr/>
          </p:nvSpPr>
          <p:spPr bwMode="auto">
            <a:xfrm flipH="1">
              <a:off x="635" y="1307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16" name="Text Box 44"/>
          <p:cNvSpPr txBox="1">
            <a:spLocks noChangeArrowheads="1"/>
          </p:cNvSpPr>
          <p:nvPr/>
        </p:nvSpPr>
        <p:spPr bwMode="auto">
          <a:xfrm>
            <a:off x="4810018" y="3190503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t</a:t>
            </a:r>
            <a:r>
              <a:rPr lang="en-US" altLang="zh-CN" sz="2800" b="1" i="1" baseline="-25000" dirty="0"/>
              <a:t>m</a:t>
            </a:r>
            <a:r>
              <a:rPr lang="en-US" altLang="zh-CN" sz="2800" b="1" dirty="0"/>
              <a:t>~</a:t>
            </a:r>
            <a:r>
              <a:rPr lang="zh-CN" altLang="en-US" sz="2800" b="1" dirty="0"/>
              <a:t>传染病高潮到来时刻</a:t>
            </a:r>
            <a:endParaRPr lang="zh-CN" altLang="en-US" sz="2800" b="1" dirty="0"/>
          </a:p>
        </p:txBody>
      </p:sp>
      <p:sp>
        <p:nvSpPr>
          <p:cNvPr id="3118" name="Text Box 46"/>
          <p:cNvSpPr txBox="1">
            <a:spLocks noChangeArrowheads="1"/>
          </p:cNvSpPr>
          <p:nvPr/>
        </p:nvSpPr>
        <p:spPr bwMode="auto">
          <a:xfrm>
            <a:off x="4810018" y="3906464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ym typeface="Symbol" panose="05050102010706020507" pitchFamily="18" charset="2"/>
              </a:rPr>
              <a:t></a:t>
            </a:r>
            <a:r>
              <a:rPr lang="en-US" altLang="zh-CN" sz="2800" b="1" dirty="0">
                <a:sym typeface="Symbol" panose="05050102010706020507" pitchFamily="18" charset="2"/>
              </a:rPr>
              <a:t> (</a:t>
            </a:r>
            <a:r>
              <a:rPr lang="zh-CN" altLang="en-US" sz="2800" b="1" dirty="0">
                <a:sym typeface="Symbol" panose="05050102010706020507" pitchFamily="18" charset="2"/>
              </a:rPr>
              <a:t>日接触率</a:t>
            </a:r>
            <a:r>
              <a:rPr lang="en-US" altLang="zh-CN" sz="2800" b="1" dirty="0">
                <a:sym typeface="Symbol" panose="05050102010706020507" pitchFamily="18" charset="2"/>
              </a:rPr>
              <a:t>)    </a:t>
            </a:r>
            <a:r>
              <a:rPr lang="en-US" altLang="zh-CN" sz="2800" b="1" i="1" dirty="0"/>
              <a:t>t</a:t>
            </a:r>
            <a:r>
              <a:rPr lang="en-US" altLang="zh-CN" sz="2800" b="1" i="1" baseline="-25000" dirty="0"/>
              <a:t>m</a:t>
            </a:r>
            <a:r>
              <a:rPr lang="en-US" altLang="zh-CN" sz="2800" b="1" dirty="0">
                <a:sym typeface="Symbol" panose="05050102010706020507" pitchFamily="18" charset="2"/>
              </a:rPr>
              <a:t></a:t>
            </a:r>
            <a:endParaRPr lang="en-US" altLang="zh-CN" sz="2800" b="1" dirty="0">
              <a:sym typeface="Symbol" panose="05050102010706020507" pitchFamily="18" charset="2"/>
            </a:endParaRPr>
          </a:p>
        </p:txBody>
      </p:sp>
      <p:graphicFrame>
        <p:nvGraphicFramePr>
          <p:cNvPr id="3120" name="Object 48"/>
          <p:cNvGraphicFramePr>
            <a:graphicFrameLocks noChangeAspect="1"/>
          </p:cNvGraphicFramePr>
          <p:nvPr/>
        </p:nvGraphicFramePr>
        <p:xfrm>
          <a:off x="965448" y="5322172"/>
          <a:ext cx="2434697" cy="489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5" name="公式" r:id="rId3" imgW="977265" imgH="203200" progId="Equation.3">
                  <p:embed/>
                </p:oleObj>
              </mc:Choice>
              <mc:Fallback>
                <p:oleObj name="公式" r:id="rId3" imgW="977265" imgH="203200" progId="Equation.3">
                  <p:embed/>
                  <p:pic>
                    <p:nvPicPr>
                      <p:cNvPr id="0" name="图片 12395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448" y="5322172"/>
                        <a:ext cx="2434697" cy="489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0"/>
          <p:cNvGrpSpPr/>
          <p:nvPr/>
        </p:nvGrpSpPr>
        <p:grpSpPr bwMode="auto">
          <a:xfrm>
            <a:off x="5796136" y="1162051"/>
            <a:ext cx="2438400" cy="519113"/>
            <a:chOff x="3744" y="645"/>
            <a:chExt cx="1536" cy="327"/>
          </a:xfrm>
        </p:grpSpPr>
        <p:sp>
          <p:nvSpPr>
            <p:cNvPr id="3087" name="Text Box 40"/>
            <p:cNvSpPr txBox="1">
              <a:spLocks noChangeArrowheads="1"/>
            </p:cNvSpPr>
            <p:nvPr/>
          </p:nvSpPr>
          <p:spPr bwMode="auto">
            <a:xfrm>
              <a:off x="3888" y="645"/>
              <a:ext cx="13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/>
                <a:t>l</a:t>
              </a:r>
              <a:r>
                <a:rPr lang="en-US" altLang="zh-CN" sz="2800" b="1" dirty="0" smtClean="0"/>
                <a:t>ogistic </a:t>
              </a:r>
              <a:r>
                <a:rPr lang="zh-CN" altLang="en-US" sz="2800" b="1" dirty="0"/>
                <a:t>模型</a:t>
              </a:r>
              <a:endParaRPr lang="zh-CN" altLang="en-US" sz="2800" b="1" dirty="0"/>
            </a:p>
          </p:txBody>
        </p:sp>
        <p:sp>
          <p:nvSpPr>
            <p:cNvPr id="3088" name="AutoShape 49"/>
            <p:cNvSpPr>
              <a:spLocks noChangeArrowheads="1"/>
            </p:cNvSpPr>
            <p:nvPr/>
          </p:nvSpPr>
          <p:spPr bwMode="auto">
            <a:xfrm>
              <a:off x="3744" y="684"/>
              <a:ext cx="144" cy="288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23" name="Text Box 51"/>
          <p:cNvSpPr txBox="1">
            <a:spLocks noChangeArrowheads="1"/>
          </p:cNvSpPr>
          <p:nvPr/>
        </p:nvSpPr>
        <p:spPr bwMode="auto">
          <a:xfrm>
            <a:off x="4291260" y="5263653"/>
            <a:ext cx="40971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没有考虑病人</a:t>
            </a:r>
            <a:r>
              <a:rPr lang="zh-CN" altLang="en-US" sz="2800" b="1" dirty="0">
                <a:solidFill>
                  <a:srgbClr val="FF0000"/>
                </a:solidFill>
              </a:rPr>
              <a:t>可以治愈！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124" name="Text Box 52"/>
          <p:cNvSpPr txBox="1">
            <a:spLocks noChangeArrowheads="1"/>
          </p:cNvSpPr>
          <p:nvPr/>
        </p:nvSpPr>
        <p:spPr bwMode="auto">
          <a:xfrm>
            <a:off x="3300843" y="5235544"/>
            <a:ext cx="533400" cy="579438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?</a:t>
            </a:r>
            <a:endParaRPr lang="en-US" altLang="zh-CN" sz="3200" b="1" dirty="0"/>
          </a:p>
        </p:txBody>
      </p:sp>
      <p:sp>
        <p:nvSpPr>
          <p:cNvPr id="3128" name="Text Box 56"/>
          <p:cNvSpPr txBox="1">
            <a:spLocks noChangeArrowheads="1"/>
          </p:cNvSpPr>
          <p:nvPr/>
        </p:nvSpPr>
        <p:spPr bwMode="auto">
          <a:xfrm>
            <a:off x="5042868" y="2508671"/>
            <a:ext cx="2809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t=t</a:t>
            </a:r>
            <a:r>
              <a:rPr lang="en-US" altLang="zh-CN" sz="2800" b="1" i="1" baseline="-25000"/>
              <a:t>m</a:t>
            </a:r>
            <a:r>
              <a:rPr lang="en-US" altLang="zh-CN" sz="2800" b="1"/>
              <a:t>, d</a:t>
            </a:r>
            <a:r>
              <a:rPr lang="en-US" altLang="zh-CN" sz="2800" b="1" i="1"/>
              <a:t>i</a:t>
            </a:r>
            <a:r>
              <a:rPr lang="en-US" altLang="zh-CN" sz="2800" b="1"/>
              <a:t>/d</a:t>
            </a:r>
            <a:r>
              <a:rPr lang="en-US" altLang="zh-CN" sz="2800" b="1" i="1"/>
              <a:t>t </a:t>
            </a:r>
            <a:r>
              <a:rPr lang="zh-CN" altLang="zh-CN" sz="2800" b="1"/>
              <a:t>最大</a:t>
            </a:r>
            <a:endParaRPr lang="zh-CN" altLang="en-US" sz="2800" b="1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04260" y="912525"/>
            <a:ext cx="156415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SI</a:t>
            </a:r>
            <a:r>
              <a:rPr lang="en-US" altLang="zh-CN" sz="3200" b="1" dirty="0"/>
              <a:t> </a:t>
            </a:r>
            <a:r>
              <a:rPr lang="zh-CN" altLang="zh-CN" sz="3200" b="1" dirty="0">
                <a:ea typeface="楷体_GB2312" pitchFamily="49" charset="-122"/>
              </a:rPr>
              <a:t>模型</a:t>
            </a:r>
            <a:endParaRPr lang="zh-CN" altLang="en-US" sz="3200" b="1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4" dur="10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6" grpId="0" autoUpdateAnimBg="0"/>
      <p:bldP spid="3118" grpId="0" autoUpdateAnimBg="0"/>
      <p:bldP spid="3123" grpId="0" autoUpdateAnimBg="0"/>
      <p:bldP spid="3124" grpId="0" animBg="1" autoUpdateAnimBg="0"/>
      <p:bldP spid="312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2057400" y="654050"/>
            <a:ext cx="6623248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/>
              <a:t>传染病</a:t>
            </a:r>
            <a:r>
              <a:rPr lang="zh-CN" altLang="en-US" sz="2800" b="1" dirty="0">
                <a:solidFill>
                  <a:srgbClr val="FF0000"/>
                </a:solidFill>
              </a:rPr>
              <a:t>无免疫性</a:t>
            </a:r>
            <a:r>
              <a:rPr lang="zh-CN" altLang="en-US" sz="2800" b="1" dirty="0"/>
              <a:t>如伤风、痢疾等</a:t>
            </a:r>
            <a:r>
              <a:rPr lang="en-US" altLang="zh-CN" sz="2800" b="1" dirty="0" smtClean="0"/>
              <a:t>——</a:t>
            </a:r>
            <a:r>
              <a:rPr lang="zh-CN" altLang="en-US" sz="2800" b="1" dirty="0"/>
              <a:t>病人治愈成为健康人，</a:t>
            </a:r>
            <a:r>
              <a:rPr lang="zh-CN" altLang="en-US" sz="2800" b="1" dirty="0">
                <a:solidFill>
                  <a:srgbClr val="FF0000"/>
                </a:solidFill>
              </a:rPr>
              <a:t>健康人可再次被感染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52400" y="1963738"/>
            <a:ext cx="17526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pitchFamily="49" charset="-122"/>
              </a:rPr>
              <a:t>增加假设</a:t>
            </a:r>
            <a:endParaRPr lang="zh-CN" altLang="en-US" sz="2800" b="1">
              <a:ea typeface="楷体_GB2312" pitchFamily="49" charset="-122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10990" y="953293"/>
            <a:ext cx="184641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SIS</a:t>
            </a:r>
            <a:r>
              <a:rPr lang="en-US" altLang="zh-CN" sz="3200" b="1" dirty="0"/>
              <a:t> </a:t>
            </a:r>
            <a:r>
              <a:rPr lang="zh-CN" altLang="zh-CN" sz="3200" b="1" dirty="0">
                <a:ea typeface="楷体_GB2312" pitchFamily="49" charset="-122"/>
              </a:rPr>
              <a:t>模型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057400" y="1873250"/>
            <a:ext cx="6623248" cy="55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 dirty="0" smtClean="0"/>
              <a:t>3.  </a:t>
            </a:r>
            <a:r>
              <a:rPr lang="zh-CN" altLang="en-US" sz="2800" b="1" dirty="0" smtClean="0"/>
              <a:t>病人</a:t>
            </a:r>
            <a:r>
              <a:rPr lang="zh-CN" altLang="en-US" sz="2800" b="1" dirty="0"/>
              <a:t>每天治愈的比例为</a:t>
            </a:r>
            <a:r>
              <a:rPr lang="zh-CN" altLang="en-US" sz="28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 </a:t>
            </a:r>
            <a:r>
              <a:rPr lang="en-US" altLang="zh-CN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日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治愈率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endParaRPr lang="zh-CN" altLang="en-US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4107" name="Object 11"/>
          <p:cNvGraphicFramePr>
            <a:graphicFrameLocks noChangeAspect="1"/>
          </p:cNvGraphicFramePr>
          <p:nvPr/>
        </p:nvGraphicFramePr>
        <p:xfrm>
          <a:off x="1219200" y="2787650"/>
          <a:ext cx="7689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6" name="公式" r:id="rId1" imgW="3302000" imgH="241300" progId="Equation.3">
                  <p:embed/>
                </p:oleObj>
              </mc:Choice>
              <mc:Fallback>
                <p:oleObj name="公式" r:id="rId1" imgW="3302000" imgH="241300" progId="Equation.3">
                  <p:embed/>
                  <p:pic>
                    <p:nvPicPr>
                      <p:cNvPr id="0" name="图片 12499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87650"/>
                        <a:ext cx="76898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152400" y="2787650"/>
            <a:ext cx="990600" cy="51911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pitchFamily="49" charset="-122"/>
              </a:rPr>
              <a:t>建模</a:t>
            </a:r>
            <a:endParaRPr lang="zh-CN" altLang="en-US" sz="2800" b="1">
              <a:ea typeface="楷体_GB2312" pitchFamily="49" charset="-122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773113" y="5157788"/>
            <a:ext cx="2286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sym typeface="Symbol" panose="05050102010706020507" pitchFamily="18" charset="2"/>
              </a:rPr>
              <a:t> </a:t>
            </a:r>
            <a:r>
              <a:rPr lang="en-US" altLang="zh-CN" sz="2800" b="1">
                <a:sym typeface="Symbol" panose="05050102010706020507" pitchFamily="18" charset="2"/>
              </a:rPr>
              <a:t>~ </a:t>
            </a:r>
            <a:r>
              <a:rPr lang="zh-CN" altLang="en-US" sz="2800" b="1">
                <a:sym typeface="Symbol" panose="05050102010706020507" pitchFamily="18" charset="2"/>
              </a:rPr>
              <a:t>日接触率</a:t>
            </a:r>
            <a:endParaRPr lang="zh-CN" altLang="en-US" sz="2800" b="1">
              <a:sym typeface="Symbol" panose="05050102010706020507" pitchFamily="18" charset="2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773113" y="5734050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ym typeface="Symbol" panose="05050102010706020507" pitchFamily="18" charset="2"/>
              </a:rPr>
              <a:t>1/</a:t>
            </a:r>
            <a:r>
              <a:rPr lang="en-US" altLang="zh-CN" sz="2800" b="1" i="1">
                <a:sym typeface="Symbol" panose="05050102010706020507" pitchFamily="18" charset="2"/>
              </a:rPr>
              <a:t> </a:t>
            </a:r>
            <a:r>
              <a:rPr lang="en-US" altLang="zh-CN" sz="2800" b="1">
                <a:sym typeface="Symbol" panose="05050102010706020507" pitchFamily="18" charset="2"/>
              </a:rPr>
              <a:t>~</a:t>
            </a:r>
            <a:r>
              <a:rPr lang="zh-CN" altLang="en-US" sz="2800" b="1">
                <a:sym typeface="Symbol" panose="05050102010706020507" pitchFamily="18" charset="2"/>
              </a:rPr>
              <a:t>感染期</a:t>
            </a:r>
            <a:endParaRPr lang="zh-CN" altLang="en-US" sz="2800" b="1"/>
          </a:p>
        </p:txBody>
      </p:sp>
      <p:sp>
        <p:nvSpPr>
          <p:cNvPr id="4113" name="Text Box 17"/>
          <p:cNvSpPr txBox="1">
            <a:spLocks noChangeArrowheads="1"/>
          </p:cNvSpPr>
          <p:nvPr/>
        </p:nvSpPr>
        <p:spPr bwMode="auto">
          <a:xfrm>
            <a:off x="3779838" y="5300663"/>
            <a:ext cx="5013325" cy="946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solidFill>
                  <a:srgbClr val="FF3300"/>
                </a:solidFill>
                <a:sym typeface="Symbol" panose="05050102010706020507" pitchFamily="18" charset="2"/>
              </a:rPr>
              <a:t> </a:t>
            </a:r>
            <a:r>
              <a:rPr lang="en-US" altLang="zh-CN" sz="2800" b="1">
                <a:sym typeface="Symbol" panose="05050102010706020507" pitchFamily="18" charset="2"/>
              </a:rPr>
              <a:t> ~ </a:t>
            </a:r>
            <a:r>
              <a:rPr lang="zh-CN" altLang="en-US" sz="2800" b="1">
                <a:sym typeface="Symbol" panose="05050102010706020507" pitchFamily="18" charset="2"/>
              </a:rPr>
              <a:t>一个感染期内</a:t>
            </a:r>
            <a:r>
              <a:rPr lang="zh-CN" altLang="en-US" sz="2800" b="1"/>
              <a:t>每个病人的有效接触人数，称为</a:t>
            </a:r>
            <a:r>
              <a:rPr lang="zh-CN" altLang="en-US" sz="2800" b="1">
                <a:solidFill>
                  <a:srgbClr val="FF3300"/>
                </a:solidFill>
              </a:rPr>
              <a:t>接触数</a:t>
            </a:r>
            <a:r>
              <a:rPr lang="en-US" altLang="zh-CN" sz="2800" b="1"/>
              <a:t>.</a:t>
            </a:r>
            <a:endParaRPr lang="en-US" altLang="zh-CN" sz="2800" b="1"/>
          </a:p>
        </p:txBody>
      </p:sp>
      <p:grpSp>
        <p:nvGrpSpPr>
          <p:cNvPr id="2" name="Group 2065"/>
          <p:cNvGrpSpPr/>
          <p:nvPr/>
        </p:nvGrpSpPr>
        <p:grpSpPr bwMode="auto">
          <a:xfrm>
            <a:off x="539750" y="3429000"/>
            <a:ext cx="3636963" cy="1416050"/>
            <a:chOff x="340" y="2248"/>
            <a:chExt cx="2291" cy="892"/>
          </a:xfrm>
        </p:grpSpPr>
        <p:graphicFrame>
          <p:nvGraphicFramePr>
            <p:cNvPr id="4100" name="Object 4"/>
            <p:cNvGraphicFramePr>
              <a:graphicFrameLocks noChangeAspect="1"/>
            </p:cNvGraphicFramePr>
            <p:nvPr/>
          </p:nvGraphicFramePr>
          <p:xfrm>
            <a:off x="720" y="2248"/>
            <a:ext cx="1911" cy="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7" name="Equation" r:id="rId3" imgW="1168400" imgH="660400" progId="Equation.DSMT4">
                    <p:embed/>
                  </p:oleObj>
                </mc:Choice>
                <mc:Fallback>
                  <p:oleObj name="Equation" r:id="rId3" imgW="1168400" imgH="660400" progId="Equation.DSMT4">
                    <p:embed/>
                    <p:pic>
                      <p:nvPicPr>
                        <p:cNvPr id="0" name="图片 12499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248"/>
                          <a:ext cx="1911" cy="8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1" name="AutoShape 18"/>
            <p:cNvSpPr>
              <a:spLocks noChangeArrowheads="1"/>
            </p:cNvSpPr>
            <p:nvPr/>
          </p:nvSpPr>
          <p:spPr bwMode="auto">
            <a:xfrm>
              <a:off x="340" y="2529"/>
              <a:ext cx="125" cy="294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3256" name="Object 2056"/>
          <p:cNvGraphicFramePr>
            <a:graphicFrameLocks noChangeAspect="1"/>
          </p:cNvGraphicFramePr>
          <p:nvPr/>
        </p:nvGraphicFramePr>
        <p:xfrm>
          <a:off x="4227557" y="3444875"/>
          <a:ext cx="27305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8" name="公式" r:id="rId5" imgW="1066165" imgH="393700" progId="Equation.3">
                  <p:embed/>
                </p:oleObj>
              </mc:Choice>
              <mc:Fallback>
                <p:oleObj name="公式" r:id="rId5" imgW="1066165" imgH="393700" progId="Equation.3">
                  <p:embed/>
                  <p:pic>
                    <p:nvPicPr>
                      <p:cNvPr id="0" name="图片 12499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57" y="3444875"/>
                        <a:ext cx="27305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066"/>
          <p:cNvGrpSpPr/>
          <p:nvPr/>
        </p:nvGrpSpPr>
        <p:grpSpPr bwMode="auto">
          <a:xfrm>
            <a:off x="3995738" y="4292600"/>
            <a:ext cx="1296987" cy="750888"/>
            <a:chOff x="2517" y="2704"/>
            <a:chExt cx="817" cy="473"/>
          </a:xfrm>
        </p:grpSpPr>
        <p:sp>
          <p:nvSpPr>
            <p:cNvPr id="4" name="AutoShape 2057"/>
            <p:cNvSpPr>
              <a:spLocks noChangeArrowheads="1"/>
            </p:cNvSpPr>
            <p:nvPr/>
          </p:nvSpPr>
          <p:spPr bwMode="auto">
            <a:xfrm>
              <a:off x="2744" y="2704"/>
              <a:ext cx="227" cy="136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rgbClr val="FF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14" name="Group 2059"/>
            <p:cNvGrpSpPr>
              <a:grpSpLocks noChangeAspect="1"/>
            </p:cNvGrpSpPr>
            <p:nvPr/>
          </p:nvGrpSpPr>
          <p:grpSpPr bwMode="auto">
            <a:xfrm>
              <a:off x="2517" y="2854"/>
              <a:ext cx="817" cy="323"/>
              <a:chOff x="2517" y="2854"/>
              <a:chExt cx="817" cy="323"/>
            </a:xfrm>
          </p:grpSpPr>
          <p:sp>
            <p:nvSpPr>
              <p:cNvPr id="4115" name="AutoShape 2058"/>
              <p:cNvSpPr>
                <a:spLocks noChangeAspect="1" noChangeArrowheads="1" noTextEdit="1"/>
              </p:cNvSpPr>
              <p:nvPr/>
            </p:nvSpPr>
            <p:spPr bwMode="auto">
              <a:xfrm>
                <a:off x="2517" y="2886"/>
                <a:ext cx="81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6" name="Rectangle 2060"/>
              <p:cNvSpPr>
                <a:spLocks noChangeArrowheads="1"/>
              </p:cNvSpPr>
              <p:nvPr/>
            </p:nvSpPr>
            <p:spPr bwMode="auto">
              <a:xfrm>
                <a:off x="3170" y="2854"/>
                <a:ext cx="134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 i="1">
                    <a:solidFill>
                      <a:srgbClr val="FF3300"/>
                    </a:solidFill>
                    <a:latin typeface="Symbol" panose="05050102010706020507" pitchFamily="18" charset="2"/>
                  </a:rPr>
                  <a:t>m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4117" name="Rectangle 2061"/>
              <p:cNvSpPr>
                <a:spLocks noChangeArrowheads="1"/>
              </p:cNvSpPr>
              <p:nvPr/>
            </p:nvSpPr>
            <p:spPr bwMode="auto">
              <a:xfrm>
                <a:off x="2906" y="2854"/>
                <a:ext cx="127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 i="1">
                    <a:solidFill>
                      <a:srgbClr val="FF3300"/>
                    </a:solidFill>
                    <a:latin typeface="Symbol" panose="05050102010706020507" pitchFamily="18" charset="2"/>
                  </a:rPr>
                  <a:t>l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4118" name="Rectangle 2062"/>
              <p:cNvSpPr>
                <a:spLocks noChangeArrowheads="1"/>
              </p:cNvSpPr>
              <p:nvPr/>
            </p:nvSpPr>
            <p:spPr bwMode="auto">
              <a:xfrm>
                <a:off x="2526" y="2854"/>
                <a:ext cx="140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 i="1">
                    <a:solidFill>
                      <a:srgbClr val="FF3300"/>
                    </a:solidFill>
                    <a:latin typeface="Symbol" panose="05050102010706020507" pitchFamily="18" charset="2"/>
                  </a:rPr>
                  <a:t>s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4119" name="Rectangle 2063"/>
              <p:cNvSpPr>
                <a:spLocks noChangeArrowheads="1"/>
              </p:cNvSpPr>
              <p:nvPr/>
            </p:nvSpPr>
            <p:spPr bwMode="auto">
              <a:xfrm>
                <a:off x="3070" y="2880"/>
                <a:ext cx="64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>
                    <a:solidFill>
                      <a:srgbClr val="FF3300"/>
                    </a:solidFill>
                  </a:rPr>
                  <a:t>/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4120" name="Rectangle 2064"/>
              <p:cNvSpPr>
                <a:spLocks noChangeArrowheads="1"/>
              </p:cNvSpPr>
              <p:nvPr/>
            </p:nvSpPr>
            <p:spPr bwMode="auto">
              <a:xfrm>
                <a:off x="2740" y="2854"/>
                <a:ext cx="127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>
                    <a:solidFill>
                      <a:srgbClr val="FF33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utoUpdateAnimBg="0"/>
      <p:bldP spid="4103" grpId="0" animBg="1" autoUpdateAnimBg="0"/>
      <p:bldP spid="4105" grpId="0" autoUpdateAnimBg="0"/>
      <p:bldP spid="4108" grpId="0" animBg="1" autoUpdateAnimBg="0"/>
      <p:bldP spid="4111" grpId="0" autoUpdateAnimBg="0"/>
      <p:bldP spid="4112" grpId="0" autoUpdateAnimBg="0"/>
      <p:bldP spid="411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95288" y="3950866"/>
          <a:ext cx="3313112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0" name="公式" r:id="rId1" imgW="1587500" imgH="787400" progId="Equation.3">
                  <p:embed/>
                </p:oleObj>
              </mc:Choice>
              <mc:Fallback>
                <p:oleObj name="公式" r:id="rId1" imgW="1587500" imgH="787400" progId="Equation.3">
                  <p:embed/>
                  <p:pic>
                    <p:nvPicPr>
                      <p:cNvPr id="0" name="图片 12601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950866"/>
                        <a:ext cx="3313112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621026" y="567613"/>
          <a:ext cx="2892297" cy="855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1" name="Equation" r:id="rId3" imgW="1244600" imgH="393700" progId="Equation.DSMT4">
                  <p:embed/>
                </p:oleObj>
              </mc:Choice>
              <mc:Fallback>
                <p:oleObj name="Equation" r:id="rId3" imgW="1244600" imgH="393700" progId="Equation.DSMT4">
                  <p:embed/>
                  <p:pic>
                    <p:nvPicPr>
                      <p:cNvPr id="0" name="图片 12602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026" y="567613"/>
                        <a:ext cx="2892297" cy="855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1"/>
          <p:cNvGrpSpPr/>
          <p:nvPr/>
        </p:nvGrpSpPr>
        <p:grpSpPr bwMode="auto">
          <a:xfrm>
            <a:off x="1276549" y="2581647"/>
            <a:ext cx="2098675" cy="914400"/>
            <a:chOff x="2197" y="1440"/>
            <a:chExt cx="1322" cy="576"/>
          </a:xfrm>
        </p:grpSpPr>
        <p:sp>
          <p:nvSpPr>
            <p:cNvPr id="5174" name="Line 9"/>
            <p:cNvSpPr>
              <a:spLocks noChangeShapeType="1"/>
            </p:cNvSpPr>
            <p:nvPr/>
          </p:nvSpPr>
          <p:spPr bwMode="auto">
            <a:xfrm>
              <a:off x="2352" y="1440"/>
              <a:ext cx="1167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84"/>
            <p:cNvGrpSpPr/>
            <p:nvPr/>
          </p:nvGrpSpPr>
          <p:grpSpPr bwMode="auto">
            <a:xfrm>
              <a:off x="2352" y="1536"/>
              <a:ext cx="975" cy="322"/>
              <a:chOff x="2385" y="1592"/>
              <a:chExt cx="975" cy="322"/>
            </a:xfrm>
          </p:grpSpPr>
          <p:sp>
            <p:nvSpPr>
              <p:cNvPr id="5177" name="Arc 10"/>
              <p:cNvSpPr/>
              <p:nvPr/>
            </p:nvSpPr>
            <p:spPr bwMode="auto">
              <a:xfrm rot="21213641" flipH="1">
                <a:off x="2612" y="1592"/>
                <a:ext cx="748" cy="215"/>
              </a:xfrm>
              <a:custGeom>
                <a:avLst/>
                <a:gdLst>
                  <a:gd name="T0" fmla="*/ 0 w 21529"/>
                  <a:gd name="T1" fmla="*/ 0 h 21600"/>
                  <a:gd name="T2" fmla="*/ 26 w 21529"/>
                  <a:gd name="T3" fmla="*/ 2 h 21600"/>
                  <a:gd name="T4" fmla="*/ 0 w 21529"/>
                  <a:gd name="T5" fmla="*/ 2 h 21600"/>
                  <a:gd name="T6" fmla="*/ 0 60000 65536"/>
                  <a:gd name="T7" fmla="*/ 0 60000 65536"/>
                  <a:gd name="T8" fmla="*/ 0 60000 65536"/>
                  <a:gd name="T9" fmla="*/ 0 w 21529"/>
                  <a:gd name="T10" fmla="*/ 0 h 21600"/>
                  <a:gd name="T11" fmla="*/ 21529 w 2152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29" h="21600" fill="none" extrusionOk="0">
                    <a:moveTo>
                      <a:pt x="-1" y="0"/>
                    </a:moveTo>
                    <a:cubicBezTo>
                      <a:pt x="11253" y="0"/>
                      <a:pt x="20620" y="8639"/>
                      <a:pt x="21529" y="19855"/>
                    </a:cubicBezTo>
                  </a:path>
                  <a:path w="21529" h="21600" stroke="0" extrusionOk="0">
                    <a:moveTo>
                      <a:pt x="-1" y="0"/>
                    </a:moveTo>
                    <a:cubicBezTo>
                      <a:pt x="11253" y="0"/>
                      <a:pt x="20620" y="8639"/>
                      <a:pt x="21529" y="1985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78" name="Arc 11"/>
              <p:cNvSpPr/>
              <p:nvPr/>
            </p:nvSpPr>
            <p:spPr bwMode="auto">
              <a:xfrm flipV="1">
                <a:off x="2385" y="1776"/>
                <a:ext cx="255" cy="138"/>
              </a:xfrm>
              <a:custGeom>
                <a:avLst/>
                <a:gdLst>
                  <a:gd name="T0" fmla="*/ 0 w 21191"/>
                  <a:gd name="T1" fmla="*/ 0 h 21600"/>
                  <a:gd name="T2" fmla="*/ 3 w 21191"/>
                  <a:gd name="T3" fmla="*/ 1 h 21600"/>
                  <a:gd name="T4" fmla="*/ 0 w 21191"/>
                  <a:gd name="T5" fmla="*/ 1 h 21600"/>
                  <a:gd name="T6" fmla="*/ 0 60000 65536"/>
                  <a:gd name="T7" fmla="*/ 0 60000 65536"/>
                  <a:gd name="T8" fmla="*/ 0 60000 65536"/>
                  <a:gd name="T9" fmla="*/ 0 w 21191"/>
                  <a:gd name="T10" fmla="*/ 0 h 21600"/>
                  <a:gd name="T11" fmla="*/ 21191 w 2119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191" h="21600" fill="none" extrusionOk="0">
                    <a:moveTo>
                      <a:pt x="-1" y="0"/>
                    </a:moveTo>
                    <a:cubicBezTo>
                      <a:pt x="10317" y="0"/>
                      <a:pt x="19193" y="7296"/>
                      <a:pt x="21191" y="17417"/>
                    </a:cubicBezTo>
                  </a:path>
                  <a:path w="21191" h="21600" stroke="0" extrusionOk="0">
                    <a:moveTo>
                      <a:pt x="-1" y="0"/>
                    </a:moveTo>
                    <a:cubicBezTo>
                      <a:pt x="10317" y="0"/>
                      <a:pt x="19193" y="7296"/>
                      <a:pt x="21191" y="17417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76" name="Text Box 15"/>
            <p:cNvSpPr txBox="1">
              <a:spLocks noChangeArrowheads="1"/>
            </p:cNvSpPr>
            <p:nvPr/>
          </p:nvSpPr>
          <p:spPr bwMode="auto">
            <a:xfrm>
              <a:off x="2197" y="1728"/>
              <a:ext cx="2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i</a:t>
              </a:r>
              <a:r>
                <a:rPr lang="en-US" altLang="zh-CN" sz="2000" b="1" baseline="-25000"/>
                <a:t>0</a:t>
              </a:r>
              <a:endParaRPr lang="en-US" altLang="zh-CN" b="1"/>
            </a:p>
          </p:txBody>
        </p:sp>
      </p:grpSp>
      <p:grpSp>
        <p:nvGrpSpPr>
          <p:cNvPr id="4" name="Group 92"/>
          <p:cNvGrpSpPr/>
          <p:nvPr/>
        </p:nvGrpSpPr>
        <p:grpSpPr bwMode="auto">
          <a:xfrm>
            <a:off x="1217811" y="1667247"/>
            <a:ext cx="1755775" cy="854075"/>
            <a:chOff x="2160" y="864"/>
            <a:chExt cx="1106" cy="538"/>
          </a:xfrm>
        </p:grpSpPr>
        <p:sp>
          <p:nvSpPr>
            <p:cNvPr id="5172" name="Text Box 14"/>
            <p:cNvSpPr txBox="1">
              <a:spLocks noChangeArrowheads="1"/>
            </p:cNvSpPr>
            <p:nvPr/>
          </p:nvSpPr>
          <p:spPr bwMode="auto">
            <a:xfrm>
              <a:off x="2160" y="864"/>
              <a:ext cx="2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FF3300"/>
                  </a:solidFill>
                </a:rPr>
                <a:t>i</a:t>
              </a:r>
              <a:r>
                <a:rPr lang="en-US" altLang="zh-CN" sz="2000" b="1" baseline="-25000">
                  <a:solidFill>
                    <a:srgbClr val="FF3300"/>
                  </a:solidFill>
                </a:rPr>
                <a:t>0</a:t>
              </a:r>
              <a:endParaRPr lang="en-US" altLang="zh-CN" b="1">
                <a:solidFill>
                  <a:srgbClr val="FF3300"/>
                </a:solidFill>
              </a:endParaRPr>
            </a:p>
          </p:txBody>
        </p:sp>
        <p:sp>
          <p:nvSpPr>
            <p:cNvPr id="5173" name="Arc 19"/>
            <p:cNvSpPr/>
            <p:nvPr/>
          </p:nvSpPr>
          <p:spPr bwMode="auto">
            <a:xfrm flipH="1" flipV="1">
              <a:off x="2400" y="864"/>
              <a:ext cx="866" cy="538"/>
            </a:xfrm>
            <a:custGeom>
              <a:avLst/>
              <a:gdLst>
                <a:gd name="T0" fmla="*/ 0 w 22988"/>
                <a:gd name="T1" fmla="*/ 0 h 21600"/>
                <a:gd name="T2" fmla="*/ 33 w 22988"/>
                <a:gd name="T3" fmla="*/ 10 h 21600"/>
                <a:gd name="T4" fmla="*/ 3 w 22988"/>
                <a:gd name="T5" fmla="*/ 13 h 21600"/>
                <a:gd name="T6" fmla="*/ 0 60000 65536"/>
                <a:gd name="T7" fmla="*/ 0 60000 65536"/>
                <a:gd name="T8" fmla="*/ 0 60000 65536"/>
                <a:gd name="T9" fmla="*/ 0 w 22988"/>
                <a:gd name="T10" fmla="*/ 0 h 21600"/>
                <a:gd name="T11" fmla="*/ 22988 w 2298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88" h="21600" fill="none" extrusionOk="0">
                  <a:moveTo>
                    <a:pt x="-1" y="102"/>
                  </a:moveTo>
                  <a:cubicBezTo>
                    <a:pt x="698" y="34"/>
                    <a:pt x="1400" y="-1"/>
                    <a:pt x="2103" y="0"/>
                  </a:cubicBezTo>
                  <a:cubicBezTo>
                    <a:pt x="11909" y="0"/>
                    <a:pt x="20485" y="6606"/>
                    <a:pt x="22987" y="16088"/>
                  </a:cubicBezTo>
                </a:path>
                <a:path w="22988" h="21600" stroke="0" extrusionOk="0">
                  <a:moveTo>
                    <a:pt x="-1" y="102"/>
                  </a:moveTo>
                  <a:cubicBezTo>
                    <a:pt x="698" y="34"/>
                    <a:pt x="1400" y="-1"/>
                    <a:pt x="2103" y="0"/>
                  </a:cubicBezTo>
                  <a:cubicBezTo>
                    <a:pt x="11909" y="0"/>
                    <a:pt x="20485" y="6606"/>
                    <a:pt x="22987" y="16088"/>
                  </a:cubicBezTo>
                  <a:lnTo>
                    <a:pt x="2103" y="21600"/>
                  </a:lnTo>
                  <a:close/>
                </a:path>
              </a:pathLst>
            </a:custGeom>
            <a:noFill/>
            <a:ln w="1905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66" name="Text Box 46"/>
          <p:cNvSpPr txBox="1">
            <a:spLocks noChangeArrowheads="1"/>
          </p:cNvSpPr>
          <p:nvPr/>
        </p:nvSpPr>
        <p:spPr bwMode="auto">
          <a:xfrm>
            <a:off x="4859338" y="5790208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</a:rPr>
              <a:t>接触数</a:t>
            </a:r>
            <a:r>
              <a:rPr lang="zh-CN" altLang="en-US" sz="2800" b="1" i="1">
                <a:solidFill>
                  <a:srgbClr val="FF3300"/>
                </a:solidFill>
                <a:sym typeface="Symbol" panose="05050102010706020507" pitchFamily="18" charset="2"/>
              </a:rPr>
              <a:t> </a:t>
            </a:r>
            <a:r>
              <a:rPr lang="en-US" altLang="zh-CN" sz="2800" b="1">
                <a:solidFill>
                  <a:srgbClr val="FF3300"/>
                </a:solidFill>
                <a:sym typeface="Symbol" panose="05050102010706020507" pitchFamily="18" charset="2"/>
              </a:rPr>
              <a:t>=1 </a:t>
            </a:r>
            <a:r>
              <a:rPr lang="en-US" altLang="zh-CN" sz="2800" b="1">
                <a:solidFill>
                  <a:srgbClr val="FF3300"/>
                </a:solidFill>
              </a:rPr>
              <a:t>~ </a:t>
            </a:r>
            <a:r>
              <a:rPr lang="zh-CN" altLang="en-US" sz="2800" b="1">
                <a:solidFill>
                  <a:srgbClr val="FF3300"/>
                </a:solidFill>
              </a:rPr>
              <a:t>阈值</a:t>
            </a:r>
            <a:endParaRPr lang="zh-CN" altLang="en-US" sz="2800" b="1">
              <a:solidFill>
                <a:srgbClr val="FF3300"/>
              </a:solidFill>
            </a:endParaRPr>
          </a:p>
        </p:txBody>
      </p:sp>
      <p:graphicFrame>
        <p:nvGraphicFramePr>
          <p:cNvPr id="5169" name="Object 49"/>
          <p:cNvGraphicFramePr>
            <a:graphicFrameLocks noChangeAspect="1"/>
          </p:cNvGraphicFramePr>
          <p:nvPr/>
        </p:nvGraphicFramePr>
        <p:xfrm>
          <a:off x="4643438" y="4205883"/>
          <a:ext cx="9366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2" name="公式" r:id="rId5" imgW="419100" imgH="203200" progId="Equation.3">
                  <p:embed/>
                </p:oleObj>
              </mc:Choice>
              <mc:Fallback>
                <p:oleObj name="公式" r:id="rId5" imgW="419100" imgH="203200" progId="Equation.3">
                  <p:embed/>
                  <p:pic>
                    <p:nvPicPr>
                      <p:cNvPr id="0" name="图片 126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205883"/>
                        <a:ext cx="936625" cy="455612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5" name="Text Box 55"/>
          <p:cNvSpPr txBox="1">
            <a:spLocks noChangeArrowheads="1"/>
          </p:cNvSpPr>
          <p:nvPr/>
        </p:nvSpPr>
        <p:spPr bwMode="auto">
          <a:xfrm>
            <a:off x="4067175" y="4782145"/>
            <a:ext cx="4897438" cy="9461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ym typeface="Symbol" panose="05050102010706020507" pitchFamily="18" charset="2"/>
              </a:rPr>
              <a:t>感染期内</a:t>
            </a:r>
            <a:r>
              <a:rPr lang="zh-CN" altLang="en-US" sz="2800" b="1"/>
              <a:t>有效接触使健康者感染的人数不超过原有的病人数</a:t>
            </a:r>
            <a:endParaRPr lang="zh-CN" altLang="en-US" sz="2800" b="1"/>
          </a:p>
        </p:txBody>
      </p:sp>
      <p:grpSp>
        <p:nvGrpSpPr>
          <p:cNvPr id="6" name="Group 96"/>
          <p:cNvGrpSpPr/>
          <p:nvPr/>
        </p:nvGrpSpPr>
        <p:grpSpPr bwMode="auto">
          <a:xfrm>
            <a:off x="4932040" y="2115939"/>
            <a:ext cx="2159000" cy="1438275"/>
            <a:chOff x="3936" y="1104"/>
            <a:chExt cx="1360" cy="906"/>
          </a:xfrm>
        </p:grpSpPr>
        <p:sp>
          <p:nvSpPr>
            <p:cNvPr id="5167" name="Arc 71"/>
            <p:cNvSpPr/>
            <p:nvPr/>
          </p:nvSpPr>
          <p:spPr bwMode="auto">
            <a:xfrm flipH="1" flipV="1">
              <a:off x="4176" y="1248"/>
              <a:ext cx="1120" cy="762"/>
            </a:xfrm>
            <a:custGeom>
              <a:avLst/>
              <a:gdLst>
                <a:gd name="T0" fmla="*/ 5 w 21600"/>
                <a:gd name="T1" fmla="*/ 0 h 21511"/>
                <a:gd name="T2" fmla="*/ 58 w 21600"/>
                <a:gd name="T3" fmla="*/ 27 h 21511"/>
                <a:gd name="T4" fmla="*/ 0 w 21600"/>
                <a:gd name="T5" fmla="*/ 27 h 2151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11"/>
                <a:gd name="T11" fmla="*/ 21600 w 21600"/>
                <a:gd name="T12" fmla="*/ 21511 h 215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11" fill="none" extrusionOk="0">
                  <a:moveTo>
                    <a:pt x="1955" y="-1"/>
                  </a:moveTo>
                  <a:cubicBezTo>
                    <a:pt x="13080" y="1010"/>
                    <a:pt x="21600" y="10339"/>
                    <a:pt x="21600" y="21511"/>
                  </a:cubicBezTo>
                </a:path>
                <a:path w="21600" h="21511" stroke="0" extrusionOk="0">
                  <a:moveTo>
                    <a:pt x="1955" y="-1"/>
                  </a:moveTo>
                  <a:cubicBezTo>
                    <a:pt x="13080" y="1010"/>
                    <a:pt x="21600" y="10339"/>
                    <a:pt x="21600" y="21511"/>
                  </a:cubicBezTo>
                  <a:lnTo>
                    <a:pt x="0" y="2151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8" name="Text Box 76"/>
            <p:cNvSpPr txBox="1">
              <a:spLocks noChangeArrowheads="1"/>
            </p:cNvSpPr>
            <p:nvPr/>
          </p:nvSpPr>
          <p:spPr bwMode="auto">
            <a:xfrm>
              <a:off x="3936" y="110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i</a:t>
              </a:r>
              <a:r>
                <a:rPr lang="en-US" altLang="zh-CN" b="1" baseline="-25000"/>
                <a:t>0</a:t>
              </a:r>
              <a:endParaRPr lang="en-US" altLang="zh-CN" b="1"/>
            </a:p>
          </p:txBody>
        </p:sp>
      </p:grpSp>
      <p:grpSp>
        <p:nvGrpSpPr>
          <p:cNvPr id="8" name="Group 90"/>
          <p:cNvGrpSpPr/>
          <p:nvPr/>
        </p:nvGrpSpPr>
        <p:grpSpPr bwMode="auto">
          <a:xfrm>
            <a:off x="836811" y="1286247"/>
            <a:ext cx="3159125" cy="2790825"/>
            <a:chOff x="1920" y="624"/>
            <a:chExt cx="1990" cy="1758"/>
          </a:xfrm>
        </p:grpSpPr>
        <p:sp>
          <p:nvSpPr>
            <p:cNvPr id="5153" name="Line 7"/>
            <p:cNvSpPr>
              <a:spLocks noChangeShapeType="1"/>
            </p:cNvSpPr>
            <p:nvPr/>
          </p:nvSpPr>
          <p:spPr bwMode="auto">
            <a:xfrm flipV="1">
              <a:off x="2400" y="2112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4" name="Line 8"/>
            <p:cNvSpPr>
              <a:spLocks noChangeShapeType="1"/>
            </p:cNvSpPr>
            <p:nvPr/>
          </p:nvSpPr>
          <p:spPr bwMode="auto">
            <a:xfrm flipV="1">
              <a:off x="2385" y="696"/>
              <a:ext cx="0" cy="1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Text Box 16"/>
            <p:cNvSpPr txBox="1">
              <a:spLocks noChangeArrowheads="1"/>
            </p:cNvSpPr>
            <p:nvPr/>
          </p:nvSpPr>
          <p:spPr bwMode="auto">
            <a:xfrm>
              <a:off x="2309" y="212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O</a:t>
              </a:r>
              <a:endParaRPr lang="en-US" altLang="zh-CN" sz="2000" b="1" i="1"/>
            </a:p>
          </p:txBody>
        </p:sp>
        <p:sp>
          <p:nvSpPr>
            <p:cNvPr id="5156" name="Text Box 17"/>
            <p:cNvSpPr txBox="1">
              <a:spLocks noChangeArrowheads="1"/>
            </p:cNvSpPr>
            <p:nvPr/>
          </p:nvSpPr>
          <p:spPr bwMode="auto">
            <a:xfrm>
              <a:off x="3648" y="2094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t</a:t>
              </a:r>
              <a:endParaRPr lang="en-US" altLang="zh-CN" b="1" i="1"/>
            </a:p>
          </p:txBody>
        </p:sp>
        <p:sp>
          <p:nvSpPr>
            <p:cNvPr id="5157" name="Text Box 18"/>
            <p:cNvSpPr txBox="1">
              <a:spLocks noChangeArrowheads="1"/>
            </p:cNvSpPr>
            <p:nvPr/>
          </p:nvSpPr>
          <p:spPr bwMode="auto">
            <a:xfrm>
              <a:off x="2208" y="624"/>
              <a:ext cx="3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 err="1"/>
                <a:t>i</a:t>
              </a:r>
              <a:endParaRPr lang="en-US" altLang="zh-CN" b="1" i="1" dirty="0"/>
            </a:p>
          </p:txBody>
        </p:sp>
        <p:sp>
          <p:nvSpPr>
            <p:cNvPr id="5158" name="Text Box 85"/>
            <p:cNvSpPr txBox="1">
              <a:spLocks noChangeArrowheads="1"/>
            </p:cNvSpPr>
            <p:nvPr/>
          </p:nvSpPr>
          <p:spPr bwMode="auto">
            <a:xfrm>
              <a:off x="2928" y="86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ym typeface="Symbol" panose="05050102010706020507" pitchFamily="18" charset="2"/>
                </a:rPr>
                <a:t> &gt;</a:t>
              </a:r>
              <a:r>
                <a:rPr lang="en-US" altLang="zh-CN" b="1">
                  <a:sym typeface="Symbol" panose="05050102010706020507" pitchFamily="18" charset="2"/>
                </a:rPr>
                <a:t>1</a:t>
              </a:r>
              <a:endParaRPr lang="en-US" altLang="zh-CN" b="1"/>
            </a:p>
          </p:txBody>
        </p:sp>
        <p:sp>
          <p:nvSpPr>
            <p:cNvPr id="5159" name="Text Box 87"/>
            <p:cNvSpPr txBox="1">
              <a:spLocks noChangeArrowheads="1"/>
            </p:cNvSpPr>
            <p:nvPr/>
          </p:nvSpPr>
          <p:spPr bwMode="auto">
            <a:xfrm>
              <a:off x="1920" y="134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/>
                <a:t>1-1/</a:t>
              </a:r>
              <a:r>
                <a:rPr lang="en-US" altLang="zh-CN" sz="2000" b="1">
                  <a:sym typeface="Symbol" panose="05050102010706020507" pitchFamily="18" charset="2"/>
                </a:rPr>
                <a:t></a:t>
              </a:r>
              <a:endParaRPr lang="en-US" altLang="zh-CN" sz="2000" b="1"/>
            </a:p>
          </p:txBody>
        </p:sp>
      </p:grpSp>
      <p:grpSp>
        <p:nvGrpSpPr>
          <p:cNvPr id="9" name="Group 99"/>
          <p:cNvGrpSpPr/>
          <p:nvPr/>
        </p:nvGrpSpPr>
        <p:grpSpPr bwMode="auto">
          <a:xfrm>
            <a:off x="5084440" y="1430139"/>
            <a:ext cx="2438400" cy="2574925"/>
            <a:chOff x="4032" y="672"/>
            <a:chExt cx="1536" cy="1622"/>
          </a:xfrm>
        </p:grpSpPr>
        <p:sp>
          <p:nvSpPr>
            <p:cNvPr id="5147" name="Line 69"/>
            <p:cNvSpPr>
              <a:spLocks noChangeShapeType="1"/>
            </p:cNvSpPr>
            <p:nvPr/>
          </p:nvSpPr>
          <p:spPr bwMode="auto">
            <a:xfrm>
              <a:off x="4160" y="2047"/>
              <a:ext cx="1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8" name="Line 70"/>
            <p:cNvSpPr>
              <a:spLocks noChangeShapeType="1"/>
            </p:cNvSpPr>
            <p:nvPr/>
          </p:nvSpPr>
          <p:spPr bwMode="auto">
            <a:xfrm flipV="1">
              <a:off x="4160" y="755"/>
              <a:ext cx="0" cy="1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9" name="Text Box 73"/>
            <p:cNvSpPr txBox="1">
              <a:spLocks noChangeArrowheads="1"/>
            </p:cNvSpPr>
            <p:nvPr/>
          </p:nvSpPr>
          <p:spPr bwMode="auto">
            <a:xfrm>
              <a:off x="4032" y="67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i</a:t>
              </a:r>
              <a:endParaRPr lang="en-US" altLang="zh-CN" b="1" i="1"/>
            </a:p>
          </p:txBody>
        </p:sp>
        <p:sp>
          <p:nvSpPr>
            <p:cNvPr id="5150" name="Text Box 74"/>
            <p:cNvSpPr txBox="1">
              <a:spLocks noChangeArrowheads="1"/>
            </p:cNvSpPr>
            <p:nvPr/>
          </p:nvSpPr>
          <p:spPr bwMode="auto">
            <a:xfrm>
              <a:off x="4096" y="2039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/>
                <a:t>O</a:t>
              </a:r>
              <a:endParaRPr lang="en-US" altLang="zh-CN" sz="2000" b="1" i="1"/>
            </a:p>
          </p:txBody>
        </p:sp>
        <p:sp>
          <p:nvSpPr>
            <p:cNvPr id="5151" name="Text Box 75"/>
            <p:cNvSpPr txBox="1">
              <a:spLocks noChangeArrowheads="1"/>
            </p:cNvSpPr>
            <p:nvPr/>
          </p:nvSpPr>
          <p:spPr bwMode="auto">
            <a:xfrm>
              <a:off x="5376" y="200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t</a:t>
              </a:r>
              <a:endParaRPr lang="en-US" altLang="zh-CN" b="1" i="1"/>
            </a:p>
          </p:txBody>
        </p:sp>
        <p:sp>
          <p:nvSpPr>
            <p:cNvPr id="5152" name="Text Box 94"/>
            <p:cNvSpPr txBox="1">
              <a:spLocks noChangeArrowheads="1"/>
            </p:cNvSpPr>
            <p:nvPr/>
          </p:nvSpPr>
          <p:spPr bwMode="auto">
            <a:xfrm>
              <a:off x="4704" y="86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ym typeface="Symbol" panose="05050102010706020507" pitchFamily="18" charset="2"/>
                </a:rPr>
                <a:t> </a:t>
              </a:r>
              <a:r>
                <a:rPr lang="en-US" altLang="zh-CN" b="1">
                  <a:sym typeface="Symbol" panose="05050102010706020507" pitchFamily="18" charset="2"/>
                </a:rPr>
                <a:t>1</a:t>
              </a:r>
              <a:endParaRPr lang="en-US" altLang="zh-CN" b="1"/>
            </a:p>
          </p:txBody>
        </p:sp>
      </p:grpSp>
      <p:grpSp>
        <p:nvGrpSpPr>
          <p:cNvPr id="10" name="Group 102"/>
          <p:cNvGrpSpPr/>
          <p:nvPr/>
        </p:nvGrpSpPr>
        <p:grpSpPr bwMode="auto">
          <a:xfrm>
            <a:off x="5998840" y="2268339"/>
            <a:ext cx="1219200" cy="609600"/>
            <a:chOff x="4608" y="1200"/>
            <a:chExt cx="768" cy="384"/>
          </a:xfrm>
        </p:grpSpPr>
        <p:sp>
          <p:nvSpPr>
            <p:cNvPr id="5145" name="Text Box 100"/>
            <p:cNvSpPr txBox="1">
              <a:spLocks noChangeArrowheads="1"/>
            </p:cNvSpPr>
            <p:nvPr/>
          </p:nvSpPr>
          <p:spPr bwMode="auto">
            <a:xfrm>
              <a:off x="4608" y="1296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/>
                <a:t>di</a:t>
              </a:r>
              <a:r>
                <a:rPr lang="en-US" altLang="zh-CN" b="1"/>
                <a:t>/</a:t>
              </a:r>
              <a:r>
                <a:rPr lang="en-US" altLang="zh-CN" b="1" i="1"/>
                <a:t>dt </a:t>
              </a:r>
              <a:r>
                <a:rPr lang="en-US" altLang="zh-CN" b="1"/>
                <a:t>&lt; 0</a:t>
              </a:r>
              <a:endParaRPr lang="en-US" altLang="zh-CN" b="1"/>
            </a:p>
          </p:txBody>
        </p:sp>
        <p:sp>
          <p:nvSpPr>
            <p:cNvPr id="5146" name="AutoShape 101"/>
            <p:cNvSpPr>
              <a:spLocks noChangeArrowheads="1"/>
            </p:cNvSpPr>
            <p:nvPr/>
          </p:nvSpPr>
          <p:spPr bwMode="auto">
            <a:xfrm>
              <a:off x="4800" y="1200"/>
              <a:ext cx="306" cy="96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41" name="Rectangle 121"/>
          <p:cNvSpPr>
            <a:spLocks noChangeArrowheads="1"/>
          </p:cNvSpPr>
          <p:nvPr/>
        </p:nvSpPr>
        <p:spPr bwMode="auto">
          <a:xfrm>
            <a:off x="684213" y="5247853"/>
            <a:ext cx="244792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i="1">
                <a:sym typeface="Symbol" panose="05050102010706020507" pitchFamily="18" charset="2"/>
              </a:rPr>
              <a:t> &gt;</a:t>
            </a:r>
            <a:r>
              <a:rPr lang="en-US" altLang="zh-CN" sz="2800" b="1">
                <a:sym typeface="Symbol" panose="05050102010706020507" pitchFamily="18" charset="2"/>
              </a:rPr>
              <a:t>1, </a:t>
            </a:r>
            <a:r>
              <a:rPr lang="en-US" altLang="zh-CN" sz="2800" b="1" i="1"/>
              <a:t>i</a:t>
            </a:r>
            <a:r>
              <a:rPr lang="en-US" altLang="zh-CN" sz="2800" b="1" baseline="-25000"/>
              <a:t>0</a:t>
            </a:r>
            <a:r>
              <a:rPr lang="en-US" altLang="zh-CN" sz="2800" b="1"/>
              <a:t>&lt; 1-1/</a:t>
            </a:r>
            <a:r>
              <a:rPr lang="en-US" altLang="zh-CN" sz="2800" b="1" i="1">
                <a:sym typeface="Symbol" panose="05050102010706020507" pitchFamily="18" charset="2"/>
              </a:rPr>
              <a:t></a:t>
            </a:r>
            <a:endParaRPr lang="en-US" altLang="zh-CN" sz="2800" b="1" i="1">
              <a:sym typeface="Symbol" panose="05050102010706020507" pitchFamily="18" charset="2"/>
            </a:endParaRPr>
          </a:p>
        </p:txBody>
      </p:sp>
      <p:grpSp>
        <p:nvGrpSpPr>
          <p:cNvPr id="11" name="Group 124"/>
          <p:cNvGrpSpPr/>
          <p:nvPr/>
        </p:nvGrpSpPr>
        <p:grpSpPr bwMode="auto">
          <a:xfrm>
            <a:off x="395288" y="5824116"/>
            <a:ext cx="3455987" cy="557212"/>
            <a:chOff x="249" y="3385"/>
            <a:chExt cx="2177" cy="351"/>
          </a:xfrm>
        </p:grpSpPr>
        <p:sp>
          <p:nvSpPr>
            <p:cNvPr id="5143" name="Rectangle 122"/>
            <p:cNvSpPr>
              <a:spLocks noChangeArrowheads="1"/>
            </p:cNvSpPr>
            <p:nvPr/>
          </p:nvSpPr>
          <p:spPr bwMode="auto">
            <a:xfrm>
              <a:off x="430" y="3385"/>
              <a:ext cx="1996" cy="3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i="1" dirty="0" err="1">
                  <a:solidFill>
                    <a:srgbClr val="000000"/>
                  </a:solidFill>
                </a:rPr>
                <a:t>i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(</a:t>
              </a:r>
              <a:r>
                <a:rPr lang="en-US" altLang="zh-CN" sz="2800" b="1" i="1" dirty="0">
                  <a:solidFill>
                    <a:srgbClr val="000000"/>
                  </a:solidFill>
                </a:rPr>
                <a:t>t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)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按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S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形曲线增长</a:t>
              </a:r>
              <a:endParaRPr lang="zh-CN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5144" name="AutoShape 123"/>
            <p:cNvSpPr>
              <a:spLocks noChangeArrowheads="1"/>
            </p:cNvSpPr>
            <p:nvPr/>
          </p:nvSpPr>
          <p:spPr bwMode="auto">
            <a:xfrm>
              <a:off x="249" y="3430"/>
              <a:ext cx="90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46" name="Text Box 126"/>
          <p:cNvSpPr txBox="1">
            <a:spLocks noChangeArrowheads="1"/>
          </p:cNvSpPr>
          <p:nvPr/>
        </p:nvSpPr>
        <p:spPr bwMode="auto">
          <a:xfrm>
            <a:off x="5796756" y="686359"/>
            <a:ext cx="18713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1" dirty="0" smtClean="0">
                <a:sym typeface="Symbol" panose="05050102010706020507" pitchFamily="18" charset="2"/>
              </a:rPr>
              <a:t> </a:t>
            </a:r>
            <a:r>
              <a:rPr lang="en-US" altLang="zh-CN" sz="2800" b="1" i="1" dirty="0" smtClean="0">
                <a:sym typeface="Symbol" panose="05050102010706020507" pitchFamily="18" charset="2"/>
              </a:rPr>
              <a:t>~</a:t>
            </a:r>
            <a:r>
              <a:rPr lang="zh-CN" altLang="en-US" sz="2800" b="1" dirty="0" smtClean="0"/>
              <a:t>接触数</a:t>
            </a:r>
            <a:endParaRPr lang="en-US" altLang="zh-CN" sz="2800" b="1" dirty="0"/>
          </a:p>
        </p:txBody>
      </p:sp>
      <p:grpSp>
        <p:nvGrpSpPr>
          <p:cNvPr id="12" name="Group 131"/>
          <p:cNvGrpSpPr/>
          <p:nvPr/>
        </p:nvGrpSpPr>
        <p:grpSpPr bwMode="auto">
          <a:xfrm>
            <a:off x="5724525" y="4205883"/>
            <a:ext cx="2263775" cy="519112"/>
            <a:chOff x="3606" y="2423"/>
            <a:chExt cx="1426" cy="327"/>
          </a:xfrm>
        </p:grpSpPr>
        <p:sp>
          <p:nvSpPr>
            <p:cNvPr id="5141" name="Rectangle 129"/>
            <p:cNvSpPr>
              <a:spLocks noChangeArrowheads="1"/>
            </p:cNvSpPr>
            <p:nvPr/>
          </p:nvSpPr>
          <p:spPr bwMode="auto">
            <a:xfrm>
              <a:off x="3742" y="2423"/>
              <a:ext cx="1290" cy="327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 i="1">
                  <a:solidFill>
                    <a:srgbClr val="000000"/>
                  </a:solidFill>
                </a:rPr>
                <a:t>i</a:t>
              </a:r>
              <a:r>
                <a:rPr lang="en-US" altLang="zh-CN" sz="2800" b="1">
                  <a:solidFill>
                    <a:srgbClr val="000000"/>
                  </a:solidFill>
                </a:rPr>
                <a:t>(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t</a:t>
              </a:r>
              <a:r>
                <a:rPr lang="en-US" altLang="zh-CN" sz="2800" b="1">
                  <a:solidFill>
                    <a:srgbClr val="000000"/>
                  </a:solidFill>
                </a:rPr>
                <a:t>)</a:t>
              </a:r>
              <a:r>
                <a:rPr lang="zh-CN" altLang="en-US" sz="2800" b="1">
                  <a:solidFill>
                    <a:srgbClr val="000000"/>
                  </a:solidFill>
                </a:rPr>
                <a:t>单调下降</a:t>
              </a: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5142" name="AutoShape 130"/>
            <p:cNvSpPr>
              <a:spLocks noChangeArrowheads="1"/>
            </p:cNvSpPr>
            <p:nvPr/>
          </p:nvSpPr>
          <p:spPr bwMode="auto">
            <a:xfrm>
              <a:off x="3606" y="2432"/>
              <a:ext cx="91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440840" y="724913"/>
            <a:ext cx="184641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SIS</a:t>
            </a:r>
            <a:r>
              <a:rPr lang="en-US" altLang="zh-CN" sz="3200" b="1" dirty="0"/>
              <a:t> </a:t>
            </a:r>
            <a:r>
              <a:rPr lang="zh-CN" altLang="zh-CN" sz="3200" b="1" dirty="0">
                <a:ea typeface="楷体_GB2312" pitchFamily="49" charset="-122"/>
              </a:rPr>
              <a:t>模型</a:t>
            </a:r>
            <a:endParaRPr lang="zh-CN" altLang="en-US" sz="3200" b="1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1000"/>
                                        <p:tgtEl>
                                          <p:spTgt spid="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10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10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6" grpId="0"/>
      <p:bldP spid="5175" grpId="0" animBg="1" autoUpdateAnimBg="0"/>
      <p:bldP spid="5241" grpId="0" animBg="1"/>
      <p:bldP spid="52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Text Box 55"/>
          <p:cNvSpPr txBox="1">
            <a:spLocks noChangeArrowheads="1"/>
          </p:cNvSpPr>
          <p:nvPr/>
        </p:nvSpPr>
        <p:spPr bwMode="auto">
          <a:xfrm>
            <a:off x="2123728" y="525416"/>
            <a:ext cx="6912768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/>
              <a:t>传染病</a:t>
            </a:r>
            <a:r>
              <a:rPr lang="zh-CN" altLang="en-US" sz="2800" b="1" dirty="0">
                <a:solidFill>
                  <a:srgbClr val="FF0000"/>
                </a:solidFill>
              </a:rPr>
              <a:t>有免疫性</a:t>
            </a:r>
            <a:r>
              <a:rPr lang="zh-CN" altLang="en-US" sz="2800" b="1" dirty="0"/>
              <a:t>如天花</a:t>
            </a:r>
            <a:r>
              <a:rPr lang="zh-CN" altLang="en-US" sz="2800" b="1" dirty="0" smtClean="0"/>
              <a:t>、麻疹</a:t>
            </a:r>
            <a:r>
              <a:rPr lang="zh-CN" altLang="en-US" sz="2800" b="1" dirty="0"/>
              <a:t>等</a:t>
            </a:r>
            <a:r>
              <a:rPr lang="en-US" altLang="zh-CN" sz="2800" b="1" dirty="0" smtClean="0"/>
              <a:t>——</a:t>
            </a:r>
            <a:r>
              <a:rPr lang="zh-CN" altLang="en-US" sz="2800" b="1" dirty="0"/>
              <a:t>病人</a:t>
            </a:r>
            <a:r>
              <a:rPr lang="zh-CN" altLang="en-US" sz="2800" b="1" dirty="0">
                <a:solidFill>
                  <a:srgbClr val="FF0000"/>
                </a:solidFill>
              </a:rPr>
              <a:t>治愈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后移出</a:t>
            </a:r>
            <a:r>
              <a:rPr lang="zh-CN" altLang="en-US" sz="2800" b="1" dirty="0"/>
              <a:t>感染系统，称移出</a:t>
            </a:r>
            <a:r>
              <a:rPr lang="zh-CN" altLang="en-US" sz="2800" b="1" dirty="0" smtClean="0"/>
              <a:t>者</a:t>
            </a:r>
            <a:r>
              <a:rPr lang="en-US" altLang="zh-CN" sz="2800" b="1" dirty="0" smtClean="0"/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dirty="0" smtClean="0"/>
              <a:t>emoved)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.</a:t>
            </a:r>
            <a:endParaRPr lang="en-US" altLang="zh-CN" sz="2800" b="1" dirty="0">
              <a:solidFill>
                <a:srgbClr val="FF3300"/>
              </a:solidFill>
            </a:endParaRPr>
          </a:p>
        </p:txBody>
      </p:sp>
      <p:sp>
        <p:nvSpPr>
          <p:cNvPr id="6200" name="Text Box 56"/>
          <p:cNvSpPr txBox="1">
            <a:spLocks noChangeArrowheads="1"/>
          </p:cNvSpPr>
          <p:nvPr/>
        </p:nvSpPr>
        <p:spPr bwMode="auto">
          <a:xfrm>
            <a:off x="323528" y="791829"/>
            <a:ext cx="180020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SI</a:t>
            </a:r>
            <a:r>
              <a:rPr lang="en-US" altLang="zh-CN" sz="3200" b="1" dirty="0">
                <a:solidFill>
                  <a:srgbClr val="FF3300"/>
                </a:solidFill>
              </a:rPr>
              <a:t>R</a:t>
            </a:r>
            <a:r>
              <a:rPr lang="zh-CN" altLang="zh-CN" sz="3200" b="1" dirty="0">
                <a:ea typeface="楷体_GB2312" pitchFamily="49" charset="-122"/>
              </a:rPr>
              <a:t>模型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6201" name="Text Box 57"/>
          <p:cNvSpPr txBox="1">
            <a:spLocks noChangeArrowheads="1"/>
          </p:cNvSpPr>
          <p:nvPr/>
        </p:nvSpPr>
        <p:spPr bwMode="auto">
          <a:xfrm>
            <a:off x="457200" y="1919288"/>
            <a:ext cx="9906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pitchFamily="49" charset="-122"/>
              </a:rPr>
              <a:t>假设</a:t>
            </a:r>
            <a:endParaRPr lang="zh-CN" altLang="en-US" sz="2800" b="1">
              <a:ea typeface="楷体_GB2312" pitchFamily="49" charset="-122"/>
            </a:endParaRPr>
          </a:p>
        </p:txBody>
      </p:sp>
      <p:sp>
        <p:nvSpPr>
          <p:cNvPr id="6158" name="Text Box 59"/>
          <p:cNvSpPr txBox="1">
            <a:spLocks noChangeArrowheads="1"/>
          </p:cNvSpPr>
          <p:nvPr/>
        </p:nvSpPr>
        <p:spPr bwMode="auto">
          <a:xfrm>
            <a:off x="1751013" y="1827212"/>
            <a:ext cx="692544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zh-CN" altLang="en-US" sz="2800" b="1" dirty="0" smtClean="0"/>
              <a:t>总</a:t>
            </a:r>
            <a:r>
              <a:rPr lang="zh-CN" altLang="en-US" sz="2800" b="1" dirty="0"/>
              <a:t>人数</a:t>
            </a:r>
            <a:r>
              <a:rPr lang="en-US" altLang="zh-CN" sz="2800" b="1" i="1" dirty="0"/>
              <a:t>N</a:t>
            </a:r>
            <a:r>
              <a:rPr lang="zh-CN" altLang="en-US" sz="2800" b="1" dirty="0"/>
              <a:t>不变</a:t>
            </a:r>
            <a:r>
              <a:rPr lang="zh-CN" altLang="en-US" sz="2800" b="1" dirty="0" smtClean="0"/>
              <a:t>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健康人</a:t>
            </a:r>
            <a:r>
              <a:rPr lang="zh-CN" altLang="en-US" sz="2800" b="1" dirty="0">
                <a:solidFill>
                  <a:srgbClr val="FF0000"/>
                </a:solidFill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病人和移出者</a:t>
            </a:r>
            <a:r>
              <a:rPr lang="zh-CN" altLang="en-US" sz="2800" b="1" dirty="0"/>
              <a:t>的比例</a:t>
            </a:r>
            <a:r>
              <a:rPr lang="zh-CN" altLang="en-US" sz="2800" b="1" dirty="0" smtClean="0"/>
              <a:t>分别为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s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), </a:t>
            </a:r>
            <a:r>
              <a:rPr lang="en-US" altLang="zh-CN" sz="2800" b="1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),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).</a:t>
            </a:r>
            <a:r>
              <a:rPr lang="zh-CN" altLang="en-US" sz="2800" b="1" dirty="0" smtClean="0"/>
              <a:t>                        </a:t>
            </a:r>
            <a:endParaRPr lang="en-US" altLang="zh-CN" sz="2800" b="1" dirty="0"/>
          </a:p>
        </p:txBody>
      </p:sp>
      <p:sp>
        <p:nvSpPr>
          <p:cNvPr id="6206" name="Text Box 62"/>
          <p:cNvSpPr txBox="1">
            <a:spLocks noChangeArrowheads="1"/>
          </p:cNvSpPr>
          <p:nvPr/>
        </p:nvSpPr>
        <p:spPr bwMode="auto">
          <a:xfrm>
            <a:off x="1751012" y="3200400"/>
            <a:ext cx="6997452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20000"/>
              </a:spcBef>
              <a:buAutoNum type="arabicPeriod" startAt="2"/>
            </a:pPr>
            <a:r>
              <a:rPr lang="zh-CN" altLang="en-US" sz="2800" b="1" dirty="0" smtClean="0">
                <a:sym typeface="Symbol" panose="05050102010706020507" pitchFamily="18" charset="2"/>
              </a:rPr>
              <a:t>病人</a:t>
            </a:r>
            <a:r>
              <a:rPr lang="zh-CN" altLang="en-US" sz="2800" b="1" dirty="0">
                <a:sym typeface="Symbol" panose="05050102010706020507" pitchFamily="18" charset="2"/>
              </a:rPr>
              <a:t>的日接触</a:t>
            </a:r>
            <a:r>
              <a:rPr lang="zh-CN" altLang="en-US" sz="2800" b="1" dirty="0" smtClean="0">
                <a:sym typeface="Symbol" panose="05050102010706020507" pitchFamily="18" charset="2"/>
              </a:rPr>
              <a:t>率为</a:t>
            </a:r>
            <a:r>
              <a:rPr lang="zh-CN" altLang="en-US" sz="2800" b="1" i="1" dirty="0" smtClean="0">
                <a:sym typeface="Symbol" panose="05050102010706020507" pitchFamily="18" charset="2"/>
              </a:rPr>
              <a:t></a:t>
            </a:r>
            <a:r>
              <a:rPr lang="zh-CN" altLang="en-US" sz="2800" b="1" dirty="0" smtClean="0"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sym typeface="Symbol" panose="05050102010706020507" pitchFamily="18" charset="2"/>
              </a:rPr>
              <a:t>, </a:t>
            </a:r>
            <a:r>
              <a:rPr lang="zh-CN" altLang="en-US" sz="2800" b="1" dirty="0">
                <a:sym typeface="Symbol" panose="05050102010706020507" pitchFamily="18" charset="2"/>
              </a:rPr>
              <a:t>日</a:t>
            </a:r>
            <a:r>
              <a:rPr lang="zh-CN" altLang="en-US" sz="2800" b="1" dirty="0" smtClean="0"/>
              <a:t>治愈率为</a:t>
            </a:r>
            <a:r>
              <a:rPr lang="zh-CN" altLang="en-US" sz="2800" b="1" i="1" dirty="0" smtClean="0">
                <a:sym typeface="Symbol" panose="05050102010706020507" pitchFamily="18" charset="2"/>
              </a:rPr>
              <a:t></a:t>
            </a:r>
            <a:r>
              <a:rPr lang="en-US" altLang="zh-CN" sz="2800" b="1" dirty="0">
                <a:sym typeface="Symbol" panose="05050102010706020507" pitchFamily="18" charset="2"/>
              </a:rPr>
              <a:t>, </a:t>
            </a:r>
            <a:r>
              <a:rPr lang="zh-CN" altLang="en-US" sz="2800" b="1" dirty="0" smtClean="0"/>
              <a:t>接触</a:t>
            </a:r>
            <a:endParaRPr lang="en-US" altLang="zh-CN" sz="2800" b="1" dirty="0" smtClean="0"/>
          </a:p>
          <a:p>
            <a:pPr eaLnBrk="1" hangingPunct="1">
              <a:spcBef>
                <a:spcPct val="20000"/>
              </a:spcBef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   </a:t>
            </a:r>
            <a:r>
              <a:rPr lang="zh-CN" altLang="en-US" sz="2800" b="1" dirty="0" smtClean="0"/>
              <a:t> 数 </a:t>
            </a:r>
            <a:r>
              <a:rPr lang="zh-CN" altLang="en-US" sz="2800" b="1" i="1" dirty="0">
                <a:sym typeface="Symbol" panose="05050102010706020507" pitchFamily="18" charset="2"/>
              </a:rPr>
              <a:t> </a:t>
            </a:r>
            <a:r>
              <a:rPr lang="en-US" altLang="zh-CN" sz="2800" b="1" i="1" dirty="0">
                <a:sym typeface="Symbol" panose="05050102010706020507" pitchFamily="18" charset="2"/>
              </a:rPr>
              <a:t>=  / </a:t>
            </a:r>
            <a:r>
              <a:rPr lang="en-US" altLang="zh-CN" sz="2800" b="1" i="1" dirty="0" smtClean="0">
                <a:sym typeface="Symbol" panose="05050102010706020507" pitchFamily="18" charset="2"/>
              </a:rPr>
              <a:t> .</a:t>
            </a:r>
            <a:endParaRPr lang="en-US" altLang="zh-CN" sz="2800" b="1" i="1" dirty="0">
              <a:sym typeface="Symbol" panose="05050102010706020507" pitchFamily="18" charset="2"/>
            </a:endParaRPr>
          </a:p>
        </p:txBody>
      </p:sp>
      <p:sp>
        <p:nvSpPr>
          <p:cNvPr id="6207" name="Text Box 63"/>
          <p:cNvSpPr txBox="1">
            <a:spLocks noChangeArrowheads="1"/>
          </p:cNvSpPr>
          <p:nvPr/>
        </p:nvSpPr>
        <p:spPr bwMode="auto">
          <a:xfrm>
            <a:off x="457200" y="4510088"/>
            <a:ext cx="990600" cy="519112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楷体_GB2312" pitchFamily="49" charset="-122"/>
              </a:rPr>
              <a:t>建模</a:t>
            </a:r>
            <a:endParaRPr lang="zh-CN" altLang="en-US" sz="2800" b="1">
              <a:ea typeface="楷体_GB2312" pitchFamily="49" charset="-122"/>
            </a:endParaRPr>
          </a:p>
        </p:txBody>
      </p:sp>
      <p:graphicFrame>
        <p:nvGraphicFramePr>
          <p:cNvPr id="6208" name="Object 64"/>
          <p:cNvGraphicFramePr>
            <a:graphicFrameLocks noChangeAspect="1"/>
          </p:cNvGraphicFramePr>
          <p:nvPr/>
        </p:nvGraphicFramePr>
        <p:xfrm>
          <a:off x="1979712" y="4443692"/>
          <a:ext cx="4192488" cy="57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6" name="公式" r:id="rId1" imgW="1447800" imgH="241300" progId="Equation.3">
                  <p:embed/>
                </p:oleObj>
              </mc:Choice>
              <mc:Fallback>
                <p:oleObj name="公式" r:id="rId1" imgW="1447800" imgH="241300" progId="Equation.3">
                  <p:embed/>
                  <p:pic>
                    <p:nvPicPr>
                      <p:cNvPr id="0" name="图片 12702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443692"/>
                        <a:ext cx="4192488" cy="574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0"/>
          <p:cNvGrpSpPr/>
          <p:nvPr/>
        </p:nvGrpSpPr>
        <p:grpSpPr bwMode="auto">
          <a:xfrm>
            <a:off x="1676400" y="5180013"/>
            <a:ext cx="6248400" cy="534987"/>
            <a:chOff x="1248" y="3263"/>
            <a:chExt cx="3936" cy="337"/>
          </a:xfrm>
        </p:grpSpPr>
        <p:sp>
          <p:nvSpPr>
            <p:cNvPr id="6157" name="Text Box 66"/>
            <p:cNvSpPr txBox="1">
              <a:spLocks noChangeArrowheads="1"/>
            </p:cNvSpPr>
            <p:nvPr/>
          </p:nvSpPr>
          <p:spPr bwMode="auto">
            <a:xfrm>
              <a:off x="1248" y="3263"/>
              <a:ext cx="39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需建立                                   的两个方程</a:t>
              </a:r>
              <a:r>
                <a:rPr lang="en-US" altLang="zh-CN" sz="2800" b="1"/>
                <a:t>.</a:t>
              </a:r>
              <a:endParaRPr lang="en-US" altLang="zh-CN" sz="2800" b="1"/>
            </a:p>
          </p:txBody>
        </p:sp>
        <p:graphicFrame>
          <p:nvGraphicFramePr>
            <p:cNvPr id="6147" name="Object 67"/>
            <p:cNvGraphicFramePr>
              <a:graphicFrameLocks noChangeAspect="1"/>
            </p:cNvGraphicFramePr>
            <p:nvPr/>
          </p:nvGraphicFramePr>
          <p:xfrm>
            <a:off x="2016" y="3263"/>
            <a:ext cx="1879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027" name="公式" r:id="rId3" imgW="977900" imgH="241300" progId="Equation.3">
                    <p:embed/>
                  </p:oleObj>
                </mc:Choice>
                <mc:Fallback>
                  <p:oleObj name="公式" r:id="rId3" imgW="977900" imgH="241300" progId="Equation.3">
                    <p:embed/>
                    <p:pic>
                      <p:nvPicPr>
                        <p:cNvPr id="0" name="图片 12702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3263"/>
                          <a:ext cx="1879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9" grpId="0" autoUpdateAnimBg="0"/>
      <p:bldP spid="6201" grpId="0" animBg="1" autoUpdateAnimBg="0"/>
      <p:bldP spid="6158" grpId="0"/>
      <p:bldP spid="6206" grpId="0" autoUpdateAnimBg="0"/>
      <p:bldP spid="6207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800100" y="1365742"/>
          <a:ext cx="6868244" cy="47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9" name="公式" r:id="rId1" imgW="3302000" imgH="241300" progId="Equation.3">
                  <p:embed/>
                </p:oleObj>
              </mc:Choice>
              <mc:Fallback>
                <p:oleObj name="公式" r:id="rId1" imgW="3302000" imgH="241300" progId="Equation.3">
                  <p:embed/>
                  <p:pic>
                    <p:nvPicPr>
                      <p:cNvPr id="0" name="图片 12809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365742"/>
                        <a:ext cx="6868244" cy="476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10"/>
          <p:cNvSpPr txBox="1">
            <a:spLocks noChangeArrowheads="1"/>
          </p:cNvSpPr>
          <p:nvPr/>
        </p:nvSpPr>
        <p:spPr bwMode="auto">
          <a:xfrm>
            <a:off x="499715" y="613731"/>
            <a:ext cx="185544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/>
              <a:t>SIR</a:t>
            </a:r>
            <a:r>
              <a:rPr lang="zh-CN" altLang="zh-CN" sz="3200" b="1">
                <a:ea typeface="楷体_GB2312" pitchFamily="49" charset="-122"/>
              </a:rPr>
              <a:t>模型</a:t>
            </a:r>
            <a:endParaRPr lang="zh-CN" altLang="en-US" sz="3200" b="1">
              <a:ea typeface="楷体_GB2312" pitchFamily="49" charset="-122"/>
            </a:endParaRPr>
          </a:p>
        </p:txBody>
      </p:sp>
      <p:sp>
        <p:nvSpPr>
          <p:cNvPr id="7183" name="Text Box 12"/>
          <p:cNvSpPr txBox="1">
            <a:spLocks noChangeArrowheads="1"/>
          </p:cNvSpPr>
          <p:nvPr/>
        </p:nvSpPr>
        <p:spPr bwMode="auto">
          <a:xfrm>
            <a:off x="5580112" y="2924944"/>
            <a:ext cx="311269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关于</a:t>
            </a:r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 smtClean="0"/>
              <a:t>)</a:t>
            </a:r>
            <a:r>
              <a:rPr lang="en-US" altLang="zh-CN" sz="2800" b="1" dirty="0"/>
              <a:t> , 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 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非线性</a:t>
            </a:r>
            <a:r>
              <a:rPr lang="zh-CN" altLang="en-US" sz="2800" b="1" dirty="0"/>
              <a:t>微分方程</a:t>
            </a:r>
            <a:r>
              <a:rPr lang="zh-CN" altLang="en-US" sz="2800" b="1" dirty="0" smtClean="0"/>
              <a:t>组，</a:t>
            </a:r>
            <a:endParaRPr lang="en-US" altLang="zh-CN" sz="2800" b="1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没有解析解，只能通过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数值计算</a:t>
            </a:r>
            <a:r>
              <a:rPr lang="zh-CN" altLang="zh-CN" sz="2800" b="1" dirty="0" smtClean="0"/>
              <a:t>得到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/>
              <a:t>r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 smtClean="0"/>
              <a:t>)</a:t>
            </a:r>
            <a:r>
              <a:rPr lang="zh-CN" altLang="zh-CN" sz="2800" b="1" dirty="0"/>
              <a:t>的</a:t>
            </a:r>
            <a:r>
              <a:rPr lang="zh-CN" altLang="zh-CN" sz="2800" b="1" dirty="0" smtClean="0"/>
              <a:t>曲线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graphicFrame>
        <p:nvGraphicFramePr>
          <p:cNvPr id="7188" name="Object 20"/>
          <p:cNvGraphicFramePr>
            <a:graphicFrameLocks noChangeAspect="1"/>
          </p:cNvGraphicFramePr>
          <p:nvPr/>
        </p:nvGraphicFramePr>
        <p:xfrm>
          <a:off x="800101" y="2042851"/>
          <a:ext cx="5644107" cy="518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0" name="公式" r:id="rId3" imgW="2108200" imgH="203200" progId="Equation.3">
                  <p:embed/>
                </p:oleObj>
              </mc:Choice>
              <mc:Fallback>
                <p:oleObj name="公式" r:id="rId3" imgW="2108200" imgH="203200" progId="Equation.3">
                  <p:embed/>
                  <p:pic>
                    <p:nvPicPr>
                      <p:cNvPr id="0" name="图片 12809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1" y="2042851"/>
                        <a:ext cx="5644107" cy="518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2"/>
          <p:cNvGrpSpPr/>
          <p:nvPr/>
        </p:nvGrpSpPr>
        <p:grpSpPr bwMode="auto">
          <a:xfrm>
            <a:off x="800100" y="2780928"/>
            <a:ext cx="4381500" cy="2975347"/>
            <a:chOff x="432" y="1509"/>
            <a:chExt cx="2832" cy="2117"/>
          </a:xfrm>
        </p:grpSpPr>
        <p:graphicFrame>
          <p:nvGraphicFramePr>
            <p:cNvPr id="7173" name="Object 5"/>
            <p:cNvGraphicFramePr>
              <a:graphicFrameLocks noChangeAspect="1"/>
            </p:cNvGraphicFramePr>
            <p:nvPr/>
          </p:nvGraphicFramePr>
          <p:xfrm>
            <a:off x="624" y="1509"/>
            <a:ext cx="2640" cy="2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01" name="Equation" r:id="rId5" imgW="1193800" imgH="1244600" progId="Equation.DSMT4">
                    <p:embed/>
                  </p:oleObj>
                </mc:Choice>
                <mc:Fallback>
                  <p:oleObj name="Equation" r:id="rId5" imgW="1193800" imgH="1244600" progId="Equation.DSMT4">
                    <p:embed/>
                    <p:pic>
                      <p:nvPicPr>
                        <p:cNvPr id="0" name="图片 12810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509"/>
                          <a:ext cx="2640" cy="2117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2" name="AutoShape 21"/>
            <p:cNvSpPr>
              <a:spLocks noChangeArrowheads="1"/>
            </p:cNvSpPr>
            <p:nvPr/>
          </p:nvSpPr>
          <p:spPr bwMode="auto">
            <a:xfrm>
              <a:off x="432" y="2352"/>
              <a:ext cx="144" cy="30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072"/>
          <p:cNvGrpSpPr/>
          <p:nvPr/>
        </p:nvGrpSpPr>
        <p:grpSpPr bwMode="auto">
          <a:xfrm>
            <a:off x="1187450" y="5862638"/>
            <a:ext cx="4319588" cy="555625"/>
            <a:chOff x="748" y="3693"/>
            <a:chExt cx="2721" cy="350"/>
          </a:xfrm>
        </p:grpSpPr>
        <p:graphicFrame>
          <p:nvGraphicFramePr>
            <p:cNvPr id="7172" name="Object 11"/>
            <p:cNvGraphicFramePr>
              <a:graphicFrameLocks noChangeAspect="1"/>
            </p:cNvGraphicFramePr>
            <p:nvPr/>
          </p:nvGraphicFramePr>
          <p:xfrm>
            <a:off x="748" y="3702"/>
            <a:ext cx="952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02" name="公式" r:id="rId7" imgW="647700" imgH="228600" progId="Equation.3">
                    <p:embed/>
                  </p:oleObj>
                </mc:Choice>
                <mc:Fallback>
                  <p:oleObj name="公式" r:id="rId7" imgW="647700" imgH="228600" progId="Equation.3">
                    <p:embed/>
                    <p:pic>
                      <p:nvPicPr>
                        <p:cNvPr id="0" name="图片 12810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3702"/>
                          <a:ext cx="952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1" name="Text Box 1071"/>
            <p:cNvSpPr txBox="1">
              <a:spLocks noChangeArrowheads="1"/>
            </p:cNvSpPr>
            <p:nvPr/>
          </p:nvSpPr>
          <p:spPr bwMode="auto">
            <a:xfrm>
              <a:off x="1655" y="3693"/>
              <a:ext cx="18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/>
                <a:t>(</a:t>
              </a:r>
              <a:r>
                <a:rPr lang="zh-CN" altLang="en-US" sz="2800" b="1"/>
                <a:t>通常</a:t>
              </a:r>
              <a:r>
                <a:rPr lang="en-US" altLang="zh-CN" sz="2800" b="1" i="1"/>
                <a:t>r</a:t>
              </a:r>
              <a:r>
                <a:rPr lang="en-US" altLang="zh-CN" sz="2800" b="1"/>
                <a:t>(0)=</a:t>
              </a:r>
              <a:r>
                <a:rPr lang="en-US" altLang="zh-CN" sz="2800" b="1" i="1"/>
                <a:t>r</a:t>
              </a:r>
              <a:r>
                <a:rPr lang="en-US" altLang="zh-CN" sz="2800" b="1" baseline="-25000"/>
                <a:t>0</a:t>
              </a:r>
              <a:r>
                <a:rPr lang="zh-CN" altLang="en-US" sz="2800" b="1"/>
                <a:t>很小</a:t>
              </a:r>
              <a:r>
                <a:rPr lang="en-US" altLang="zh-CN" sz="2800" b="1"/>
                <a:t>)</a:t>
              </a:r>
              <a:endParaRPr lang="en-US" altLang="zh-CN" sz="28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02205" y="1141874"/>
            <a:ext cx="824625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2800" b="1" dirty="0" smtClean="0"/>
              <a:t>健康人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), </a:t>
            </a:r>
            <a:r>
              <a:rPr lang="zh-CN" altLang="en-US" sz="2800" b="1" dirty="0" smtClean="0"/>
              <a:t>病人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), </a:t>
            </a:r>
            <a:r>
              <a:rPr lang="zh-CN" altLang="zh-CN" sz="2800" b="1" dirty="0" smtClean="0"/>
              <a:t>移</a:t>
            </a:r>
            <a:r>
              <a:rPr lang="zh-CN" altLang="zh-CN" sz="2800" b="1" dirty="0"/>
              <a:t>除</a:t>
            </a:r>
            <a:r>
              <a:rPr lang="zh-CN" altLang="zh-CN" sz="2800" b="1" dirty="0" smtClean="0"/>
              <a:t>者</a:t>
            </a:r>
            <a:r>
              <a:rPr lang="en-US" altLang="zh-CN" sz="2800" b="1" i="1" dirty="0" smtClean="0"/>
              <a:t>r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).  </a:t>
            </a:r>
            <a:r>
              <a:rPr lang="zh-CN" altLang="zh-CN" sz="2800" b="1" dirty="0" smtClean="0"/>
              <a:t>接触</a:t>
            </a:r>
            <a:r>
              <a:rPr lang="zh-CN" altLang="zh-CN" sz="2800" b="1" dirty="0"/>
              <a:t>率</a:t>
            </a:r>
            <a:r>
              <a:rPr lang="en-US" altLang="zh-CN" sz="2800" b="1" i="1" dirty="0" smtClean="0">
                <a:sym typeface="Symbol" panose="05050102010706020507"/>
              </a:rPr>
              <a:t>,</a:t>
            </a:r>
            <a:r>
              <a:rPr lang="zh-CN" altLang="zh-CN" sz="2800" b="1" dirty="0"/>
              <a:t>治愈率</a:t>
            </a:r>
            <a:r>
              <a:rPr lang="en-US" altLang="zh-CN" sz="2800" b="1" i="1" dirty="0" smtClean="0">
                <a:sym typeface="Symbol" panose="05050102010706020507"/>
              </a:rPr>
              <a:t>..</a:t>
            </a:r>
            <a:r>
              <a:rPr lang="en-US" altLang="zh-CN" sz="2800" b="1" dirty="0" smtClean="0"/>
              <a:t>  </a:t>
            </a:r>
            <a:endParaRPr lang="zh-CN" altLang="zh-CN" sz="2800" b="1" dirty="0"/>
          </a:p>
        </p:txBody>
      </p:sp>
      <p:sp>
        <p:nvSpPr>
          <p:cNvPr id="9" name="矩形 8"/>
          <p:cNvSpPr/>
          <p:nvPr/>
        </p:nvSpPr>
        <p:spPr>
          <a:xfrm>
            <a:off x="4770955" y="583088"/>
            <a:ext cx="3642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800" b="1" kern="100" dirty="0" smtClean="0">
                <a:ea typeface="宋体" panose="02010600030101010101" pitchFamily="2" charset="-122"/>
                <a:cs typeface="Times New Roman" panose="02020603050405020304"/>
              </a:rPr>
              <a:t>设</a:t>
            </a:r>
            <a:r>
              <a:rPr lang="zh-CN" altLang="en-US" sz="2800" b="1" i="1" kern="100" dirty="0" smtClean="0"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sz="2800" b="1" i="1" kern="100" dirty="0" smtClean="0">
                <a:ea typeface="宋体" panose="02010600030101010101" pitchFamily="2" charset="-122"/>
                <a:cs typeface="Times New Roman" panose="02020603050405020304"/>
              </a:rPr>
              <a:t>s</a:t>
            </a:r>
            <a:r>
              <a:rPr lang="en-US" altLang="zh-CN" sz="2800" b="1" kern="100" dirty="0" smtClean="0">
                <a:ea typeface="宋体" panose="02010600030101010101" pitchFamily="2" charset="-122"/>
                <a:cs typeface="Times New Roman" panose="02020603050405020304"/>
              </a:rPr>
              <a:t>(0</a:t>
            </a:r>
            <a:r>
              <a:rPr lang="en-US" altLang="zh-CN" sz="2800" b="1" kern="100" dirty="0">
                <a:ea typeface="宋体" panose="02010600030101010101" pitchFamily="2" charset="-122"/>
                <a:cs typeface="Times New Roman" panose="02020603050405020304"/>
              </a:rPr>
              <a:t>)=0.99, </a:t>
            </a:r>
            <a:r>
              <a:rPr lang="en-US" altLang="zh-CN" sz="2800" b="1" i="1" kern="100" dirty="0" err="1">
                <a:ea typeface="宋体" panose="02010600030101010101" pitchFamily="2" charset="-122"/>
                <a:cs typeface="Times New Roman" panose="02020603050405020304"/>
              </a:rPr>
              <a:t>i</a:t>
            </a:r>
            <a:r>
              <a:rPr lang="en-US" altLang="zh-CN" sz="2800" b="1" kern="100" dirty="0">
                <a:ea typeface="宋体" panose="02010600030101010101" pitchFamily="2" charset="-122"/>
                <a:cs typeface="Times New Roman" panose="02020603050405020304"/>
              </a:rPr>
              <a:t>(0) =0.01</a:t>
            </a:r>
            <a:endParaRPr lang="zh-CN" altLang="zh-CN" sz="2800" b="1" kern="100" dirty="0"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219" y="46531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zh-CN" sz="2800" b="1" dirty="0"/>
              <a:t>单调</a:t>
            </a:r>
            <a:r>
              <a:rPr lang="zh-CN" altLang="zh-CN" sz="2800" b="1" dirty="0" smtClean="0"/>
              <a:t>减</a:t>
            </a:r>
            <a:r>
              <a:rPr lang="en-US" altLang="zh-CN" sz="2800" b="1" dirty="0" smtClean="0"/>
              <a:t>,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zh-CN" sz="2800" b="1" dirty="0"/>
              <a:t>单调</a:t>
            </a:r>
            <a:r>
              <a:rPr lang="zh-CN" altLang="zh-CN" sz="2800" b="1" dirty="0" smtClean="0"/>
              <a:t>增</a:t>
            </a:r>
            <a:r>
              <a:rPr lang="en-US" altLang="zh-CN" sz="2800" b="1" dirty="0" smtClean="0"/>
              <a:t>,</a:t>
            </a:r>
            <a:r>
              <a:rPr lang="zh-CN" altLang="zh-CN" sz="2800" b="1" dirty="0" smtClean="0"/>
              <a:t>都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趋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于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稳定</a:t>
            </a:r>
            <a:r>
              <a:rPr lang="en-US" altLang="zh-CN" sz="2800" b="1" dirty="0" smtClean="0"/>
              <a:t>,</a:t>
            </a:r>
            <a:r>
              <a:rPr lang="zh-CN" altLang="zh-CN" sz="2800" b="1" dirty="0" smtClean="0"/>
              <a:t> </a:t>
            </a:r>
            <a:r>
              <a:rPr lang="en-US" altLang="zh-CN" sz="2800" b="1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zh-CN" sz="2800" b="1" dirty="0"/>
              <a:t>先增后减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趋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于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574229" y="5805264"/>
            <a:ext cx="493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800" b="1" i="1" baseline="-25000" dirty="0" err="1" smtClean="0">
                <a:solidFill>
                  <a:srgbClr val="FF0000"/>
                </a:solidFill>
              </a:rPr>
              <a:t>max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800" b="1" i="1" dirty="0" err="1" smtClean="0">
                <a:solidFill>
                  <a:srgbClr val="FF0000"/>
                </a:solidFill>
              </a:rPr>
              <a:t>t</a:t>
            </a:r>
            <a:r>
              <a:rPr lang="en-US" altLang="zh-CN" sz="2800" b="1" i="1" baseline="-25000" dirty="0" err="1" smtClean="0">
                <a:solidFill>
                  <a:srgbClr val="FF0000"/>
                </a:solidFill>
              </a:rPr>
              <a:t>max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)~</a:t>
            </a:r>
            <a:r>
              <a:rPr lang="zh-CN" altLang="zh-CN" sz="2800" b="1" dirty="0" smtClean="0"/>
              <a:t>传染病高潮时</a:t>
            </a:r>
            <a:r>
              <a:rPr lang="zh-CN" altLang="en-US" sz="2800" b="1" dirty="0" smtClean="0"/>
              <a:t>的比例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539552" y="5229200"/>
            <a:ext cx="4129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rgbClr val="FF0000"/>
                </a:solidFill>
              </a:rPr>
              <a:t>s</a:t>
            </a:r>
            <a:r>
              <a:rPr lang="en-US" altLang="zh-CN" sz="2800" b="1" i="1" baseline="-25000" dirty="0" smtClean="0">
                <a:solidFill>
                  <a:srgbClr val="FF0000"/>
                </a:solidFill>
              </a:rPr>
              <a:t>∞</a:t>
            </a:r>
            <a:r>
              <a:rPr lang="en-US" altLang="zh-CN" sz="2800" b="1" dirty="0" smtClean="0"/>
              <a:t>~</a:t>
            </a:r>
            <a:r>
              <a:rPr lang="zh-CN" altLang="zh-CN" sz="2800" b="1" dirty="0"/>
              <a:t>最终</a:t>
            </a:r>
            <a:r>
              <a:rPr lang="zh-CN" altLang="en-US" sz="2800" b="1" dirty="0"/>
              <a:t>未</a:t>
            </a:r>
            <a:r>
              <a:rPr lang="zh-CN" altLang="zh-CN" sz="2800" b="1" dirty="0"/>
              <a:t>被感染的</a:t>
            </a:r>
            <a:r>
              <a:rPr lang="zh-CN" altLang="en-US" sz="2800" b="1" dirty="0"/>
              <a:t>比例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6228184" y="5257517"/>
            <a:ext cx="2088232" cy="109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衡量传染病传播的强度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55976" y="3429000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s</a:t>
            </a:r>
            <a:r>
              <a:rPr lang="en-US" altLang="zh-CN" b="1" i="1" baseline="-25000" dirty="0">
                <a:solidFill>
                  <a:srgbClr val="FF0000"/>
                </a:solidFill>
              </a:rPr>
              <a:t>∞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2733" y="1763718"/>
            <a:ext cx="3741553" cy="2690713"/>
            <a:chOff x="932733" y="1763718"/>
            <a:chExt cx="3741553" cy="2690713"/>
          </a:xfrm>
        </p:grpSpPr>
        <p:grpSp>
          <p:nvGrpSpPr>
            <p:cNvPr id="24" name="组合 23"/>
            <p:cNvGrpSpPr/>
            <p:nvPr/>
          </p:nvGrpSpPr>
          <p:grpSpPr>
            <a:xfrm>
              <a:off x="932733" y="1763718"/>
              <a:ext cx="3741553" cy="2690713"/>
              <a:chOff x="932733" y="1763718"/>
              <a:chExt cx="3741553" cy="2690713"/>
            </a:xfrm>
          </p:grpSpPr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733" y="1763718"/>
                <a:ext cx="3741553" cy="2690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2627784" y="1988840"/>
                <a:ext cx="1584176" cy="297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000" b="1" i="1" kern="100" dirty="0" smtClean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  <a:sym typeface="Symbol" panose="05050102010706020507"/>
                  </a:rPr>
                  <a:t></a:t>
                </a:r>
                <a:r>
                  <a:rPr lang="en-US" sz="2000" b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=0.6, </a:t>
                </a:r>
                <a:r>
                  <a:rPr lang="en-US" sz="2000" b="1" i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  <a:sym typeface="Symbol" panose="05050102010706020507"/>
                  </a:rPr>
                  <a:t></a:t>
                </a:r>
                <a:r>
                  <a:rPr lang="en-US" sz="2000" b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=</a:t>
                </a:r>
                <a:r>
                  <a:rPr lang="en-US" sz="2000" b="1" kern="100" dirty="0" smtClean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0.3 </a:t>
                </a:r>
                <a:endParaRPr lang="zh-CN" sz="2000" b="1" kern="100" dirty="0">
                  <a:effectLst/>
                  <a:latin typeface="+mj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967893" y="2286020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s</a:t>
              </a:r>
              <a:r>
                <a:rPr lang="en-US" altLang="zh-CN" b="1" dirty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339752" y="3501008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 err="1"/>
                <a:t>i</a:t>
              </a:r>
              <a:r>
                <a:rPr lang="en-US" altLang="zh-CN" b="1" dirty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555776" y="2708920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</a:rPr>
                <a:t>r</a:t>
              </a:r>
              <a:r>
                <a:rPr lang="en-US" altLang="zh-CN" b="1" dirty="0">
                  <a:solidFill>
                    <a:srgbClr val="FF0000"/>
                  </a:solidFill>
                </a:rPr>
                <a:t>(</a:t>
              </a:r>
              <a:r>
                <a:rPr lang="en-US" altLang="zh-CN" b="1" i="1" dirty="0">
                  <a:solidFill>
                    <a:srgbClr val="FF0000"/>
                  </a:solidFill>
                </a:rPr>
                <a:t>t</a:t>
              </a:r>
              <a:r>
                <a:rPr lang="en-US" altLang="zh-CN" b="1" dirty="0">
                  <a:solidFill>
                    <a:srgbClr val="FF0000"/>
                  </a:solidFill>
                </a:rPr>
                <a:t>)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90683" y="1763718"/>
            <a:ext cx="3802889" cy="2754617"/>
            <a:chOff x="4690683" y="1763718"/>
            <a:chExt cx="3802889" cy="2754617"/>
          </a:xfrm>
        </p:grpSpPr>
        <p:grpSp>
          <p:nvGrpSpPr>
            <p:cNvPr id="23" name="组合 22"/>
            <p:cNvGrpSpPr/>
            <p:nvPr/>
          </p:nvGrpSpPr>
          <p:grpSpPr>
            <a:xfrm>
              <a:off x="4690683" y="1763718"/>
              <a:ext cx="3802889" cy="2754617"/>
              <a:chOff x="4690683" y="1763718"/>
              <a:chExt cx="3802889" cy="2754617"/>
            </a:xfrm>
          </p:grpSpPr>
          <p:pic>
            <p:nvPicPr>
              <p:cNvPr id="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0683" y="1763718"/>
                <a:ext cx="3802889" cy="2754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6470154" y="1988840"/>
                <a:ext cx="1702246" cy="297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000" b="1" i="1" kern="100" dirty="0" smtClean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  <a:sym typeface="Symbol" panose="05050102010706020507"/>
                  </a:rPr>
                  <a:t></a:t>
                </a:r>
                <a:r>
                  <a:rPr lang="en-US" sz="2000" b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=0.5, </a:t>
                </a:r>
                <a:r>
                  <a:rPr lang="en-US" sz="2000" b="1" i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  <a:sym typeface="Symbol" panose="05050102010706020507"/>
                  </a:rPr>
                  <a:t></a:t>
                </a:r>
                <a:r>
                  <a:rPr lang="en-US" sz="2000" b="1" kern="100" dirty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=</a:t>
                </a:r>
                <a:r>
                  <a:rPr lang="en-US" sz="2000" b="1" kern="100" dirty="0" smtClean="0">
                    <a:effectLst/>
                    <a:latin typeface="+mj-lt"/>
                    <a:ea typeface="宋体" panose="02010600030101010101" pitchFamily="2" charset="-122"/>
                    <a:cs typeface="Times New Roman" panose="02020603050405020304"/>
                  </a:rPr>
                  <a:t>0.4 </a:t>
                </a:r>
                <a:endParaRPr lang="zh-CN" sz="2000" b="1" kern="100" dirty="0">
                  <a:effectLst/>
                  <a:latin typeface="+mj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940152" y="2276872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s</a:t>
              </a:r>
              <a:r>
                <a:rPr lang="en-US" altLang="zh-CN" b="1" dirty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604519" y="3687415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 err="1"/>
                <a:t>i</a:t>
              </a:r>
              <a:r>
                <a:rPr lang="en-US" altLang="zh-CN" b="1" dirty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785277" y="3039343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</a:rPr>
                <a:t>r</a:t>
              </a:r>
              <a:r>
                <a:rPr lang="en-US" altLang="zh-CN" b="1" dirty="0">
                  <a:solidFill>
                    <a:srgbClr val="FF0000"/>
                  </a:solidFill>
                </a:rPr>
                <a:t>(</a:t>
              </a:r>
              <a:r>
                <a:rPr lang="en-US" altLang="zh-CN" b="1" i="1" dirty="0">
                  <a:solidFill>
                    <a:srgbClr val="FF0000"/>
                  </a:solidFill>
                </a:rPr>
                <a:t>t</a:t>
              </a:r>
              <a:r>
                <a:rPr lang="en-US" altLang="zh-CN" b="1" dirty="0">
                  <a:solidFill>
                    <a:srgbClr val="FF0000"/>
                  </a:solidFill>
                </a:rPr>
                <a:t>)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55576" y="3573016"/>
            <a:ext cx="1770483" cy="988322"/>
            <a:chOff x="755576" y="3573016"/>
            <a:chExt cx="1770483" cy="988322"/>
          </a:xfrm>
        </p:grpSpPr>
        <p:grpSp>
          <p:nvGrpSpPr>
            <p:cNvPr id="2" name="组合 1"/>
            <p:cNvGrpSpPr/>
            <p:nvPr/>
          </p:nvGrpSpPr>
          <p:grpSpPr>
            <a:xfrm>
              <a:off x="755576" y="3573016"/>
              <a:ext cx="1770483" cy="988322"/>
              <a:chOff x="755576" y="3573016"/>
              <a:chExt cx="1770483" cy="98832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55576" y="3573016"/>
                <a:ext cx="1490846" cy="400110"/>
                <a:chOff x="1043608" y="3573016"/>
                <a:chExt cx="1490846" cy="40011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043608" y="3573016"/>
                  <a:ext cx="55816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b="1" i="1" dirty="0" err="1">
                      <a:solidFill>
                        <a:srgbClr val="FF0000"/>
                      </a:solidFill>
                    </a:rPr>
                    <a:t>i</a:t>
                  </a:r>
                  <a:r>
                    <a:rPr lang="en-US" altLang="zh-CN" sz="2000" b="1" i="1" baseline="-25000" dirty="0" err="1">
                      <a:solidFill>
                        <a:srgbClr val="FF0000"/>
                      </a:solidFill>
                    </a:rPr>
                    <a:t>max</a:t>
                  </a:r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7" name="直接连接符 16"/>
                <p:cNvCxnSpPr/>
                <p:nvPr/>
              </p:nvCxnSpPr>
              <p:spPr bwMode="auto">
                <a:xfrm flipH="1">
                  <a:off x="1731354" y="3789040"/>
                  <a:ext cx="8031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1967893" y="3789040"/>
                <a:ext cx="558166" cy="772298"/>
                <a:chOff x="2255925" y="3789040"/>
                <a:chExt cx="558166" cy="772298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2255925" y="4161228"/>
                  <a:ext cx="55816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b="1" i="1" dirty="0" err="1">
                      <a:solidFill>
                        <a:srgbClr val="FF0000"/>
                      </a:solidFill>
                    </a:rPr>
                    <a:t>t</a:t>
                  </a:r>
                  <a:r>
                    <a:rPr lang="en-US" altLang="zh-CN" sz="2000" b="1" i="1" baseline="-25000" dirty="0" err="1">
                      <a:solidFill>
                        <a:srgbClr val="FF0000"/>
                      </a:solidFill>
                    </a:rPr>
                    <a:t>max</a:t>
                  </a:r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9" name="直接连接符 18"/>
                <p:cNvCxnSpPr/>
                <p:nvPr/>
              </p:nvCxnSpPr>
              <p:spPr bwMode="auto">
                <a:xfrm>
                  <a:off x="2534454" y="3789040"/>
                  <a:ext cx="0" cy="36004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33" name="直接连接符 32"/>
            <p:cNvCxnSpPr/>
            <p:nvPr/>
          </p:nvCxnSpPr>
          <p:spPr bwMode="auto">
            <a:xfrm>
              <a:off x="1443322" y="3789040"/>
              <a:ext cx="8220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2265410" y="3789040"/>
              <a:ext cx="0" cy="3721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670618" y="571698"/>
            <a:ext cx="3469334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/>
              <a:t>SIR</a:t>
            </a:r>
            <a:r>
              <a:rPr lang="zh-CN" altLang="zh-CN" sz="2800" b="1" dirty="0" smtClean="0">
                <a:ea typeface="楷体_GB2312" pitchFamily="49" charset="-122"/>
              </a:rPr>
              <a:t>模型</a:t>
            </a:r>
            <a:r>
              <a:rPr lang="zh-CN" altLang="en-US" sz="2800" b="1" dirty="0" smtClean="0">
                <a:ea typeface="楷体_GB2312" pitchFamily="49" charset="-122"/>
              </a:rPr>
              <a:t>的</a:t>
            </a:r>
            <a:r>
              <a:rPr lang="zh-CN" altLang="en-US" sz="2800" b="1" dirty="0" smtClean="0"/>
              <a:t>数值计算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230" y="601524"/>
            <a:ext cx="1681696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结果分析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946425" y="1268760"/>
            <a:ext cx="7369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1/</a:t>
            </a:r>
            <a:r>
              <a:rPr lang="en-US" altLang="zh-CN" sz="2800" b="1" i="1" dirty="0" smtClean="0">
                <a:solidFill>
                  <a:srgbClr val="FF0000"/>
                </a:solidFill>
                <a:sym typeface="Symbol" panose="05050102010706020507"/>
              </a:rPr>
              <a:t>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~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平均传染期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/>
              <a:t>(</a:t>
            </a:r>
            <a:r>
              <a:rPr lang="zh-CN" altLang="en-US" sz="2800" b="1" dirty="0"/>
              <a:t>病人</a:t>
            </a:r>
            <a:r>
              <a:rPr lang="zh-CN" altLang="zh-CN" sz="2800" b="1" dirty="0" smtClean="0"/>
              <a:t>治愈</a:t>
            </a:r>
            <a:r>
              <a:rPr lang="zh-CN" altLang="zh-CN" sz="2800" b="1" dirty="0"/>
              <a:t>所</a:t>
            </a:r>
            <a:r>
              <a:rPr lang="zh-CN" altLang="zh-CN" sz="2800" b="1" dirty="0" smtClean="0"/>
              <a:t>需平均时间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786471" y="1844824"/>
            <a:ext cx="810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rgbClr val="FF0000"/>
                </a:solidFill>
                <a:sym typeface="Symbol" panose="05050102010706020507"/>
              </a:rPr>
              <a:t>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/>
              </a:rPr>
              <a:t></a:t>
            </a:r>
            <a:r>
              <a:rPr lang="en-US" altLang="zh-CN" sz="2800" b="1" dirty="0">
                <a:solidFill>
                  <a:srgbClr val="FF0000"/>
                </a:solidFill>
              </a:rPr>
              <a:t>/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/>
              </a:rPr>
              <a:t>~</a:t>
            </a:r>
            <a:r>
              <a:rPr lang="zh-CN" altLang="zh-CN" sz="2800" b="1" dirty="0">
                <a:solidFill>
                  <a:srgbClr val="FF0000"/>
                </a:solidFill>
              </a:rPr>
              <a:t>接触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/>
              <a:t>(</a:t>
            </a:r>
            <a:r>
              <a:rPr lang="zh-CN" altLang="zh-CN" sz="2800" b="1" dirty="0" smtClean="0"/>
              <a:t>感染期</a:t>
            </a:r>
            <a:r>
              <a:rPr lang="zh-CN" altLang="en-US" sz="2800" b="1" dirty="0" smtClean="0"/>
              <a:t>内</a:t>
            </a:r>
            <a:r>
              <a:rPr lang="zh-CN" altLang="zh-CN" sz="2800" b="1" dirty="0" smtClean="0"/>
              <a:t>每个</a:t>
            </a:r>
            <a:r>
              <a:rPr lang="zh-CN" altLang="en-US" sz="2800" b="1" dirty="0"/>
              <a:t>病人</a:t>
            </a:r>
            <a:r>
              <a:rPr lang="zh-CN" altLang="zh-CN" sz="2800" b="1" dirty="0" smtClean="0"/>
              <a:t>有效接触人数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3203848" y="601524"/>
            <a:ext cx="3111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0000"/>
                </a:solidFill>
              </a:rPr>
              <a:t>接触率</a:t>
            </a:r>
            <a:r>
              <a:rPr lang="en-US" altLang="zh-CN" sz="2800" b="1" i="1" dirty="0">
                <a:solidFill>
                  <a:srgbClr val="000000"/>
                </a:solidFill>
                <a:sym typeface="Symbol" panose="05050102010706020507"/>
              </a:rPr>
              <a:t></a:t>
            </a:r>
            <a:r>
              <a:rPr lang="en-US" altLang="zh-CN" sz="2800" b="1" i="1" dirty="0" smtClean="0">
                <a:solidFill>
                  <a:srgbClr val="000000"/>
                </a:solidFill>
                <a:sym typeface="Symbol" panose="05050102010706020507"/>
              </a:rPr>
              <a:t>, </a:t>
            </a:r>
            <a:r>
              <a:rPr lang="zh-CN" altLang="zh-CN" sz="2800" b="1" dirty="0" smtClean="0">
                <a:solidFill>
                  <a:srgbClr val="000000"/>
                </a:solidFill>
              </a:rPr>
              <a:t>治愈率</a:t>
            </a:r>
            <a:r>
              <a:rPr lang="en-US" altLang="zh-CN" sz="2800" b="1" i="1" dirty="0">
                <a:solidFill>
                  <a:srgbClr val="000000"/>
                </a:solidFill>
                <a:sym typeface="Symbol" panose="05050102010706020507"/>
              </a:rPr>
              <a:t>.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61087" y="2492896"/>
            <a:ext cx="2971353" cy="116955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接触</a:t>
            </a:r>
            <a:r>
              <a:rPr lang="zh-CN" altLang="zh-CN" sz="2800" b="1" dirty="0"/>
              <a:t>数</a:t>
            </a:r>
            <a:r>
              <a:rPr lang="en-US" altLang="zh-CN" sz="2800" b="1" i="1" dirty="0" smtClean="0">
                <a:sym typeface="Symbol" panose="05050102010706020507"/>
              </a:rPr>
              <a:t></a:t>
            </a:r>
            <a:r>
              <a:rPr lang="zh-CN" altLang="zh-CN" sz="2800" b="1" dirty="0" smtClean="0"/>
              <a:t>小</a:t>
            </a:r>
            <a:r>
              <a:rPr lang="en-US" altLang="zh-CN" sz="2800" b="1" dirty="0" smtClean="0"/>
              <a:t>——</a:t>
            </a:r>
            <a:endParaRPr lang="en-US" altLang="zh-CN" sz="2800" b="1" dirty="0"/>
          </a:p>
          <a:p>
            <a:pPr>
              <a:lnSpc>
                <a:spcPts val="4200"/>
              </a:lnSpc>
            </a:pPr>
            <a:r>
              <a:rPr lang="zh-CN" altLang="zh-CN" sz="2800" b="1" dirty="0" smtClean="0"/>
              <a:t>有助于控制传播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19" name="右箭头 18"/>
          <p:cNvSpPr/>
          <p:nvPr/>
        </p:nvSpPr>
        <p:spPr bwMode="auto">
          <a:xfrm>
            <a:off x="5330951" y="2758697"/>
            <a:ext cx="108012" cy="58306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1840" y="5730018"/>
            <a:ext cx="5688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健康人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 smtClean="0"/>
              <a:t>增加</a:t>
            </a:r>
            <a:r>
              <a:rPr lang="en-US" altLang="zh-CN" sz="2800" b="1" dirty="0" smtClean="0"/>
              <a:t>, </a:t>
            </a:r>
            <a:r>
              <a:rPr lang="zh-CN" altLang="en-US" sz="2800" b="1" dirty="0" smtClean="0"/>
              <a:t>病人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 smtClean="0"/>
              <a:t>减少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786471" y="5749374"/>
            <a:ext cx="219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/>
              <a:t>接触数</a:t>
            </a:r>
            <a:r>
              <a:rPr lang="en-US" altLang="zh-CN" sz="2800" b="1" i="1" dirty="0" smtClean="0">
                <a:sym typeface="Symbol" panose="05050102010706020507"/>
              </a:rPr>
              <a:t></a:t>
            </a:r>
            <a:r>
              <a:rPr lang="zh-CN" altLang="en-US" sz="2800" b="1" dirty="0" smtClean="0">
                <a:sym typeface="Symbol" panose="05050102010706020507"/>
              </a:rPr>
              <a:t>变小</a:t>
            </a:r>
            <a:endParaRPr lang="zh-CN" altLang="en-US" sz="2800" b="1" dirty="0"/>
          </a:p>
        </p:txBody>
      </p:sp>
      <p:sp>
        <p:nvSpPr>
          <p:cNvPr id="22" name="右箭头 21"/>
          <p:cNvSpPr/>
          <p:nvPr/>
        </p:nvSpPr>
        <p:spPr bwMode="auto">
          <a:xfrm>
            <a:off x="3059832" y="5661248"/>
            <a:ext cx="108012" cy="58306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0210" y="2492896"/>
            <a:ext cx="4059861" cy="523220"/>
            <a:chOff x="1160210" y="2492896"/>
            <a:chExt cx="4059861" cy="523220"/>
          </a:xfrm>
        </p:grpSpPr>
        <p:sp>
          <p:nvSpPr>
            <p:cNvPr id="9" name="矩形 8"/>
            <p:cNvSpPr/>
            <p:nvPr/>
          </p:nvSpPr>
          <p:spPr>
            <a:xfrm>
              <a:off x="1160210" y="2492896"/>
              <a:ext cx="4059861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zh-CN" sz="2800" b="1" dirty="0"/>
                <a:t>卫生</a:t>
              </a:r>
              <a:r>
                <a:rPr lang="zh-CN" altLang="zh-CN" sz="2800" b="1" dirty="0" smtClean="0"/>
                <a:t>水平高</a:t>
              </a:r>
              <a:r>
                <a:rPr lang="en-US" altLang="zh-CN" sz="2800" b="1" dirty="0" smtClean="0"/>
                <a:t>    </a:t>
              </a:r>
              <a:r>
                <a:rPr lang="zh-CN" altLang="zh-CN" sz="2800" b="1" dirty="0" smtClean="0"/>
                <a:t>接触</a:t>
              </a:r>
              <a:r>
                <a:rPr lang="zh-CN" altLang="zh-CN" sz="2800" b="1" dirty="0"/>
                <a:t>率</a:t>
              </a:r>
              <a:r>
                <a:rPr lang="en-US" altLang="zh-CN" sz="2800" b="1" i="1" dirty="0" smtClean="0">
                  <a:sym typeface="Symbol" panose="05050102010706020507"/>
                </a:rPr>
                <a:t></a:t>
              </a:r>
              <a:r>
                <a:rPr lang="zh-CN" altLang="zh-CN" sz="2800" b="1" dirty="0" smtClean="0"/>
                <a:t>小</a:t>
              </a:r>
              <a:endParaRPr lang="zh-CN" altLang="en-US" sz="2800" b="1" dirty="0"/>
            </a:p>
          </p:txBody>
        </p:sp>
        <p:sp>
          <p:nvSpPr>
            <p:cNvPr id="3" name="右箭头 2"/>
            <p:cNvSpPr/>
            <p:nvPr/>
          </p:nvSpPr>
          <p:spPr bwMode="auto">
            <a:xfrm>
              <a:off x="3203848" y="2564904"/>
              <a:ext cx="144016" cy="40475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87624" y="3140968"/>
            <a:ext cx="4009273" cy="523220"/>
            <a:chOff x="1187624" y="3140968"/>
            <a:chExt cx="4009273" cy="523220"/>
          </a:xfrm>
        </p:grpSpPr>
        <p:sp>
          <p:nvSpPr>
            <p:cNvPr id="10" name="矩形 9"/>
            <p:cNvSpPr/>
            <p:nvPr/>
          </p:nvSpPr>
          <p:spPr>
            <a:xfrm>
              <a:off x="1187624" y="3140968"/>
              <a:ext cx="4009273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zh-CN" sz="2800" b="1" dirty="0"/>
                <a:t>医疗</a:t>
              </a:r>
              <a:r>
                <a:rPr lang="zh-CN" altLang="zh-CN" sz="2800" b="1" dirty="0" smtClean="0"/>
                <a:t>水平高</a:t>
              </a:r>
              <a:r>
                <a:rPr lang="en-US" altLang="zh-CN" sz="2800" b="1" dirty="0" smtClean="0"/>
                <a:t>    </a:t>
              </a:r>
              <a:r>
                <a:rPr lang="zh-CN" altLang="zh-CN" sz="2800" b="1" dirty="0" smtClean="0"/>
                <a:t>治愈率</a:t>
              </a:r>
              <a:r>
                <a:rPr lang="en-US" altLang="zh-CN" sz="2800" b="1" i="1" dirty="0" smtClean="0">
                  <a:sym typeface="Symbol" panose="05050102010706020507"/>
                </a:rPr>
                <a:t></a:t>
              </a:r>
              <a:r>
                <a:rPr lang="zh-CN" altLang="zh-CN" sz="2800" b="1" dirty="0" smtClean="0"/>
                <a:t>大</a:t>
              </a:r>
              <a:endParaRPr lang="zh-CN" altLang="en-US" sz="2800" b="1" dirty="0"/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3203848" y="3212976"/>
              <a:ext cx="144016" cy="40475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46425" y="3789040"/>
            <a:ext cx="7019476" cy="1872208"/>
            <a:chOff x="946425" y="3789040"/>
            <a:chExt cx="7019476" cy="1872208"/>
          </a:xfrm>
        </p:grpSpPr>
        <p:grpSp>
          <p:nvGrpSpPr>
            <p:cNvPr id="31" name="组合 30"/>
            <p:cNvGrpSpPr/>
            <p:nvPr/>
          </p:nvGrpSpPr>
          <p:grpSpPr>
            <a:xfrm>
              <a:off x="946425" y="3789040"/>
              <a:ext cx="7019476" cy="1872208"/>
              <a:chOff x="946425" y="3789040"/>
              <a:chExt cx="7019476" cy="1872208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788024" y="3799546"/>
                <a:ext cx="3177877" cy="1861702"/>
                <a:chOff x="4788024" y="3818269"/>
                <a:chExt cx="3177877" cy="1861702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4788024" y="3818269"/>
                  <a:ext cx="3177877" cy="1861702"/>
                  <a:chOff x="4690683" y="1763718"/>
                  <a:chExt cx="3802889" cy="2754617"/>
                </a:xfrm>
              </p:grpSpPr>
              <p:pic>
                <p:nvPicPr>
                  <p:cNvPr id="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90683" y="1763718"/>
                    <a:ext cx="3802889" cy="275461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70154" y="1988840"/>
                    <a:ext cx="1702246" cy="2971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just">
                      <a:spcAft>
                        <a:spcPts val="0"/>
                      </a:spcAft>
                    </a:pPr>
                    <a:r>
                      <a:rPr lang="en-US" sz="1800" b="1" i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  <a:sym typeface="Symbol" panose="05050102010706020507"/>
                      </a:rPr>
                      <a:t></a:t>
                    </a:r>
                    <a:r>
                      <a:rPr lang="en-US" sz="1800" b="1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=0.5, </a:t>
                    </a:r>
                    <a:r>
                      <a:rPr lang="en-US" sz="1800" b="1" i="1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  <a:sym typeface="Symbol" panose="05050102010706020507"/>
                      </a:rPr>
                      <a:t></a:t>
                    </a:r>
                    <a:r>
                      <a:rPr lang="en-US" sz="1800" b="1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=</a:t>
                    </a:r>
                    <a:r>
                      <a:rPr lang="en-US" sz="1800" b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0.4 </a:t>
                    </a:r>
                    <a:endParaRPr lang="zh-CN" sz="1800" b="1" kern="100" dirty="0">
                      <a:effectLst/>
                      <a:latin typeface="+mj-lt"/>
                      <a:ea typeface="宋体" panose="02010600030101010101" pitchFamily="2" charset="-122"/>
                      <a:cs typeface="Times New Roman" panose="02020603050405020304"/>
                    </a:endParaRPr>
                  </a:p>
                </p:txBody>
              </p:sp>
            </p:grpSp>
            <p:sp>
              <p:nvSpPr>
                <p:cNvPr id="25" name="矩形 24"/>
                <p:cNvSpPr/>
                <p:nvPr/>
              </p:nvSpPr>
              <p:spPr>
                <a:xfrm>
                  <a:off x="6641261" y="4335487"/>
                  <a:ext cx="5950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i="1" dirty="0"/>
                    <a:t>s</a:t>
                  </a:r>
                  <a:r>
                    <a:rPr lang="en-US" altLang="zh-CN" b="1" dirty="0"/>
                    <a:t>(</a:t>
                  </a:r>
                  <a:r>
                    <a:rPr lang="en-US" altLang="zh-CN" b="1" i="1" dirty="0"/>
                    <a:t>t</a:t>
                  </a:r>
                  <a:r>
                    <a:rPr lang="en-US" altLang="zh-CN" b="1" dirty="0"/>
                    <a:t>)</a:t>
                  </a:r>
                  <a:endParaRPr lang="zh-CN" altLang="en-US" b="1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604519" y="5013176"/>
                  <a:ext cx="5597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i="1" dirty="0" err="1"/>
                    <a:t>i</a:t>
                  </a:r>
                  <a:r>
                    <a:rPr lang="en-US" altLang="zh-CN" b="1" dirty="0"/>
                    <a:t>(</a:t>
                  </a:r>
                  <a:r>
                    <a:rPr lang="en-US" altLang="zh-CN" b="1" i="1" dirty="0"/>
                    <a:t>t</a:t>
                  </a:r>
                  <a:r>
                    <a:rPr lang="en-US" altLang="zh-CN" b="1" dirty="0"/>
                    <a:t>)</a:t>
                  </a:r>
                  <a:endParaRPr lang="zh-CN" altLang="en-US" b="1" dirty="0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946425" y="3789040"/>
                <a:ext cx="3126622" cy="1818513"/>
                <a:chOff x="946425" y="3789040"/>
                <a:chExt cx="3126622" cy="1818513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946425" y="3789040"/>
                  <a:ext cx="3126622" cy="1818513"/>
                  <a:chOff x="932733" y="1763718"/>
                  <a:chExt cx="3741553" cy="2690713"/>
                </a:xfrm>
              </p:grpSpPr>
              <p:pic>
                <p:nvPicPr>
                  <p:cNvPr id="1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2733" y="1763718"/>
                    <a:ext cx="3741553" cy="2690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27782" y="1988840"/>
                    <a:ext cx="1772505" cy="2971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just">
                      <a:spcAft>
                        <a:spcPts val="0"/>
                      </a:spcAft>
                    </a:pPr>
                    <a:r>
                      <a:rPr lang="en-US" sz="1800" b="1" i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  <a:sym typeface="Symbol" panose="05050102010706020507"/>
                      </a:rPr>
                      <a:t></a:t>
                    </a:r>
                    <a:r>
                      <a:rPr lang="en-US" sz="1800" b="1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=0.6</a:t>
                    </a:r>
                    <a:r>
                      <a:rPr lang="en-US" sz="1800" b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,</a:t>
                    </a:r>
                    <a:r>
                      <a:rPr lang="en-US" sz="1800" b="1" i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  <a:sym typeface="Symbol" panose="05050102010706020507"/>
                      </a:rPr>
                      <a:t></a:t>
                    </a:r>
                    <a:r>
                      <a:rPr lang="en-US" sz="1800" b="1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=</a:t>
                    </a:r>
                    <a:r>
                      <a:rPr lang="en-US" sz="1800" b="1" kern="100" dirty="0" smtClean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/>
                      </a:rPr>
                      <a:t>0.3 </a:t>
                    </a:r>
                    <a:endParaRPr lang="zh-CN" sz="1800" b="1" kern="100" dirty="0">
                      <a:effectLst/>
                      <a:latin typeface="+mj-lt"/>
                      <a:ea typeface="宋体" panose="02010600030101010101" pitchFamily="2" charset="-122"/>
                      <a:cs typeface="Times New Roman" panose="02020603050405020304"/>
                    </a:endParaRPr>
                  </a:p>
                </p:txBody>
              </p:sp>
            </p:grpSp>
            <p:sp>
              <p:nvSpPr>
                <p:cNvPr id="27" name="矩形 26"/>
                <p:cNvSpPr/>
                <p:nvPr/>
              </p:nvSpPr>
              <p:spPr>
                <a:xfrm>
                  <a:off x="3275856" y="4725144"/>
                  <a:ext cx="5950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i="1" dirty="0"/>
                    <a:t>s</a:t>
                  </a:r>
                  <a:r>
                    <a:rPr lang="en-US" altLang="zh-CN" b="1" dirty="0"/>
                    <a:t>(</a:t>
                  </a:r>
                  <a:r>
                    <a:rPr lang="en-US" altLang="zh-CN" b="1" i="1" dirty="0"/>
                    <a:t>t</a:t>
                  </a:r>
                  <a:r>
                    <a:rPr lang="en-US" altLang="zh-CN" b="1" dirty="0"/>
                    <a:t>)</a:t>
                  </a:r>
                  <a:endParaRPr lang="zh-CN" altLang="en-US" b="1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555776" y="4983559"/>
                  <a:ext cx="5597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i="1" dirty="0" err="1"/>
                    <a:t>i</a:t>
                  </a:r>
                  <a:r>
                    <a:rPr lang="en-US" altLang="zh-CN" b="1" dirty="0"/>
                    <a:t>(</a:t>
                  </a:r>
                  <a:r>
                    <a:rPr lang="en-US" altLang="zh-CN" b="1" i="1" dirty="0"/>
                    <a:t>t</a:t>
                  </a:r>
                  <a:r>
                    <a:rPr lang="en-US" altLang="zh-CN" b="1" dirty="0"/>
                    <a:t>)</a:t>
                  </a:r>
                  <a:endParaRPr lang="zh-CN" altLang="en-US" b="1" dirty="0"/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2699792" y="4375169"/>
                <a:ext cx="611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 dirty="0">
                    <a:solidFill>
                      <a:srgbClr val="FF0000"/>
                    </a:solidFill>
                    <a:sym typeface="Symbol" panose="05050102010706020507"/>
                  </a:rPr>
                  <a:t>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=2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580112" y="4365104"/>
              <a:ext cx="93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 dirty="0" smtClean="0">
                  <a:solidFill>
                    <a:srgbClr val="FF0000"/>
                  </a:solidFill>
                  <a:sym typeface="Symbol" panose="05050102010706020507"/>
                </a:rPr>
                <a:t>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=1.25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animBg="1"/>
      <p:bldP spid="19" grpId="0" animBg="1"/>
      <p:bldP spid="20" grpId="0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8035925" y="620713"/>
          <a:ext cx="80327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8" name="Clip" r:id="rId1" imgW="3848100" imgH="5478780" progId="MS_ClipArt_Gallery.2">
                  <p:embed/>
                </p:oleObj>
              </mc:Choice>
              <mc:Fallback>
                <p:oleObj name="Clip" r:id="rId1" imgW="3848100" imgH="5478780" progId="MS_ClipArt_Gallery.2">
                  <p:embed/>
                  <p:pic>
                    <p:nvPicPr>
                      <p:cNvPr id="0" name="图片 69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925" y="620713"/>
                        <a:ext cx="803275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2499649" y="577316"/>
            <a:ext cx="3940586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指数增长</a:t>
            </a:r>
            <a:r>
              <a:rPr lang="zh-CN" altLang="en-US" sz="32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模型</a:t>
            </a:r>
            <a:endParaRPr lang="zh-CN" altLang="en-US" sz="32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696101" y="1842864"/>
            <a:ext cx="381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b="1" dirty="0"/>
              <a:t>今年人口 </a:t>
            </a:r>
            <a:r>
              <a:rPr lang="en-US" altLang="zh-CN" sz="2800" b="1" i="1" dirty="0"/>
              <a:t>x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年增长率 </a:t>
            </a:r>
            <a:r>
              <a:rPr lang="en-US" altLang="zh-CN" sz="2800" b="1" i="1" dirty="0"/>
              <a:t>r</a:t>
            </a:r>
            <a:endParaRPr lang="en-US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467544" y="1283568"/>
            <a:ext cx="451117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1. </a:t>
            </a:r>
            <a:r>
              <a:rPr lang="zh-CN" altLang="zh-CN" sz="2800" b="1" dirty="0"/>
              <a:t>一个常用的人口预测公式</a:t>
            </a:r>
            <a:endParaRPr lang="zh-CN" altLang="zh-CN" sz="2800" b="1" dirty="0"/>
          </a:p>
        </p:txBody>
      </p:sp>
      <p:sp>
        <p:nvSpPr>
          <p:cNvPr id="5" name="矩形 4"/>
          <p:cNvSpPr/>
          <p:nvPr/>
        </p:nvSpPr>
        <p:spPr>
          <a:xfrm>
            <a:off x="683568" y="2492896"/>
            <a:ext cx="6336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/>
              <a:t>基本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前提</a:t>
            </a:r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增长率</a:t>
            </a:r>
            <a:r>
              <a:rPr lang="en-US" altLang="zh-CN" sz="2800" b="1" i="1" dirty="0"/>
              <a:t>r</a:t>
            </a:r>
            <a:r>
              <a:rPr lang="zh-CN" altLang="zh-CN" sz="2800" b="1" dirty="0"/>
              <a:t>在</a:t>
            </a:r>
            <a:r>
              <a:rPr lang="en-US" altLang="zh-CN" sz="2800" b="1" i="1" dirty="0"/>
              <a:t>k</a:t>
            </a:r>
            <a:r>
              <a:rPr lang="zh-CN" altLang="zh-CN" sz="2800" b="1" dirty="0"/>
              <a:t>年内保持</a:t>
            </a:r>
            <a:r>
              <a:rPr lang="zh-CN" altLang="zh-CN" sz="2800" b="1" dirty="0" smtClean="0"/>
              <a:t>不变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4794133" y="1887506"/>
            <a:ext cx="4026339" cy="533382"/>
            <a:chOff x="4794133" y="1887506"/>
            <a:chExt cx="4026339" cy="533382"/>
          </a:xfrm>
        </p:grpSpPr>
        <p:grpSp>
          <p:nvGrpSpPr>
            <p:cNvPr id="9" name="组合 8"/>
            <p:cNvGrpSpPr/>
            <p:nvPr/>
          </p:nvGrpSpPr>
          <p:grpSpPr>
            <a:xfrm>
              <a:off x="4903457" y="1887506"/>
              <a:ext cx="3917015" cy="533382"/>
              <a:chOff x="4716016" y="1980637"/>
              <a:chExt cx="3917015" cy="533382"/>
            </a:xfrm>
          </p:grpSpPr>
          <p:graphicFrame>
            <p:nvGraphicFramePr>
              <p:cNvPr id="30" name="Object 5"/>
              <p:cNvGraphicFramePr>
                <a:graphicFrameLocks noChangeAspect="1"/>
              </p:cNvGraphicFramePr>
              <p:nvPr/>
            </p:nvGraphicFramePr>
            <p:xfrm>
              <a:off x="6440235" y="1980637"/>
              <a:ext cx="2192796" cy="5333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699" name="文档" r:id="rId3" imgW="895985" imgH="228600" progId="Word.Document.8">
                      <p:embed/>
                    </p:oleObj>
                  </mc:Choice>
                  <mc:Fallback>
                    <p:oleObj name="文档" r:id="rId3" imgW="895985" imgH="228600" progId="Word.Document.8">
                      <p:embed/>
                      <p:pic>
                        <p:nvPicPr>
                          <p:cNvPr id="0" name="图片 6969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40235" y="1980637"/>
                            <a:ext cx="2192796" cy="533382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矩形 7"/>
              <p:cNvSpPr/>
              <p:nvPr/>
            </p:nvSpPr>
            <p:spPr>
              <a:xfrm>
                <a:off x="4716016" y="1990799"/>
                <a:ext cx="1806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/>
                  <a:t>k</a:t>
                </a:r>
                <a:r>
                  <a:rPr lang="zh-CN" altLang="zh-CN" sz="2800" b="1" dirty="0"/>
                  <a:t>年</a:t>
                </a:r>
                <a:r>
                  <a:rPr lang="zh-CN" altLang="zh-CN" sz="2800" b="1" dirty="0" smtClean="0"/>
                  <a:t>后人口</a:t>
                </a:r>
                <a:endParaRPr lang="zh-CN" altLang="en-US" sz="2800" b="1" dirty="0"/>
              </a:p>
            </p:txBody>
          </p:sp>
        </p:grpSp>
        <p:sp>
          <p:nvSpPr>
            <p:cNvPr id="10" name="右箭头 9"/>
            <p:cNvSpPr/>
            <p:nvPr/>
          </p:nvSpPr>
          <p:spPr bwMode="auto">
            <a:xfrm>
              <a:off x="4794133" y="191683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55844" y="3184510"/>
            <a:ext cx="8059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例</a:t>
            </a:r>
            <a:r>
              <a:rPr lang="en-US" altLang="zh-CN" sz="2800" b="1" dirty="0" smtClean="0"/>
              <a:t>. </a:t>
            </a:r>
            <a:r>
              <a:rPr lang="zh-CN" altLang="en-US" sz="2800" b="1" dirty="0" smtClean="0"/>
              <a:t>从</a:t>
            </a:r>
            <a:r>
              <a:rPr lang="en-US" altLang="zh-CN" sz="2800" b="1" dirty="0" smtClean="0"/>
              <a:t>1960</a:t>
            </a:r>
            <a:r>
              <a:rPr lang="zh-CN" altLang="zh-CN" sz="2800" b="1" dirty="0"/>
              <a:t>年到</a:t>
            </a:r>
            <a:r>
              <a:rPr lang="en-US" altLang="zh-CN" sz="2800" b="1" dirty="0"/>
              <a:t>1999</a:t>
            </a:r>
            <a:r>
              <a:rPr lang="zh-CN" altLang="zh-CN" sz="2800" b="1" dirty="0" smtClean="0"/>
              <a:t>年</a:t>
            </a:r>
            <a:r>
              <a:rPr lang="en-US" altLang="zh-CN" sz="2800" b="1" dirty="0" smtClean="0"/>
              <a:t>( 39</a:t>
            </a:r>
            <a:r>
              <a:rPr lang="zh-CN" altLang="en-US" sz="2800" b="1" dirty="0" smtClean="0"/>
              <a:t>年时间</a:t>
            </a:r>
            <a:r>
              <a:rPr lang="en-US" altLang="zh-CN" sz="2800" b="1" dirty="0" smtClean="0"/>
              <a:t>)</a:t>
            </a:r>
            <a:r>
              <a:rPr lang="zh-CN" altLang="zh-CN" sz="2800" b="1" dirty="0"/>
              <a:t>世界人口翻番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110154" y="3863360"/>
            <a:ext cx="7415818" cy="528980"/>
            <a:chOff x="1187624" y="5318884"/>
            <a:chExt cx="7415818" cy="528980"/>
          </a:xfrm>
        </p:grpSpPr>
        <p:sp>
          <p:nvSpPr>
            <p:cNvPr id="12" name="矩形 11"/>
            <p:cNvSpPr/>
            <p:nvPr/>
          </p:nvSpPr>
          <p:spPr>
            <a:xfrm>
              <a:off x="1313371" y="5318884"/>
              <a:ext cx="44935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/>
                <a:t>该</a:t>
              </a:r>
              <a:r>
                <a:rPr lang="zh-CN" altLang="zh-CN" sz="2800" b="1" dirty="0" smtClean="0"/>
                <a:t>期间</a:t>
              </a:r>
              <a:r>
                <a:rPr lang="zh-CN" altLang="zh-CN" sz="2800" b="1" dirty="0"/>
                <a:t>的年平均增长率约为</a:t>
              </a:r>
              <a:endParaRPr lang="zh-CN" altLang="en-US" sz="2800" b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724128" y="5324644"/>
              <a:ext cx="28793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i="1" dirty="0" smtClean="0"/>
                <a:t>r</a:t>
              </a:r>
              <a:r>
                <a:rPr lang="en-US" altLang="zh-CN" sz="2800" dirty="0"/>
                <a:t>=(</a:t>
              </a:r>
              <a:r>
                <a:rPr lang="en-US" altLang="zh-CN" sz="2800" dirty="0" smtClean="0"/>
                <a:t>log2</a:t>
              </a:r>
              <a:r>
                <a:rPr lang="en-US" altLang="zh-CN" sz="2800" dirty="0"/>
                <a:t>)/39=1.8%</a:t>
              </a:r>
              <a:endParaRPr lang="zh-CN" altLang="en-US" sz="2800" dirty="0"/>
            </a:p>
          </p:txBody>
        </p:sp>
        <p:sp>
          <p:nvSpPr>
            <p:cNvPr id="45" name="右箭头 44"/>
            <p:cNvSpPr/>
            <p:nvPr/>
          </p:nvSpPr>
          <p:spPr bwMode="auto">
            <a:xfrm>
              <a:off x="1187624" y="532063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32792" y="4400614"/>
            <a:ext cx="1642058" cy="728112"/>
            <a:chOff x="5810262" y="5725224"/>
            <a:chExt cx="1642058" cy="728112"/>
          </a:xfrm>
        </p:grpSpPr>
        <p:sp>
          <p:nvSpPr>
            <p:cNvPr id="17" name="TextBox 16"/>
            <p:cNvSpPr txBox="1"/>
            <p:nvPr/>
          </p:nvSpPr>
          <p:spPr>
            <a:xfrm>
              <a:off x="5810262" y="5930116"/>
              <a:ext cx="1642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0000"/>
                  </a:solidFill>
                </a:rPr>
                <a:t>为什么？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下箭头 2"/>
            <p:cNvSpPr/>
            <p:nvPr/>
          </p:nvSpPr>
          <p:spPr bwMode="auto">
            <a:xfrm flipH="1" flipV="1">
              <a:off x="6213292" y="5725224"/>
              <a:ext cx="590955" cy="18960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4" grpId="0" animBg="1"/>
      <p:bldP spid="5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1" y="5283205"/>
            <a:ext cx="887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预防接种</a:t>
            </a:r>
            <a:r>
              <a:rPr lang="zh-CN" altLang="zh-CN" sz="2800" b="1" dirty="0"/>
              <a:t>使群体</a:t>
            </a:r>
            <a:r>
              <a:rPr lang="zh-CN" altLang="zh-CN" sz="2800" b="1" dirty="0" smtClean="0"/>
              <a:t>免疫</a:t>
            </a:r>
            <a:r>
              <a:rPr lang="en-US" altLang="zh-CN" sz="2800" b="1" dirty="0"/>
              <a:t>,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提高</a:t>
            </a:r>
            <a:r>
              <a:rPr lang="en-US" altLang="zh-CN" sz="2800" b="1" i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>
                <a:solidFill>
                  <a:srgbClr val="FF0000"/>
                </a:solidFill>
              </a:rPr>
              <a:t>(0)</a:t>
            </a:r>
            <a:r>
              <a:rPr lang="zh-CN" altLang="zh-CN" sz="2800" b="1" dirty="0">
                <a:solidFill>
                  <a:srgbClr val="FF0000"/>
                </a:solidFill>
              </a:rPr>
              <a:t>使</a:t>
            </a:r>
            <a:r>
              <a:rPr lang="en-US" altLang="zh-CN" sz="2800" b="1" i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</a:rPr>
              <a:t>(0)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减小</a:t>
            </a:r>
            <a:r>
              <a:rPr lang="en-US" altLang="zh-CN" sz="2800" b="1" dirty="0" smtClean="0"/>
              <a:t>,</a:t>
            </a:r>
            <a:r>
              <a:rPr lang="zh-CN" altLang="en-US" sz="2800" b="1" dirty="0" smtClean="0"/>
              <a:t> </a:t>
            </a:r>
            <a:r>
              <a:rPr lang="zh-CN" altLang="zh-CN" sz="2800" b="1" dirty="0" smtClean="0"/>
              <a:t>满足</a:t>
            </a:r>
            <a:r>
              <a:rPr lang="en-US" altLang="zh-CN" sz="2800" b="1" i="1" dirty="0" smtClean="0">
                <a:sym typeface="Symbol" panose="05050102010706020507"/>
              </a:rPr>
              <a:t></a:t>
            </a:r>
            <a:r>
              <a:rPr lang="en-US" altLang="zh-CN" sz="2800" b="1" i="1" dirty="0"/>
              <a:t>s</a:t>
            </a:r>
            <a:r>
              <a:rPr lang="en-US" altLang="zh-CN" sz="2800" b="1" dirty="0"/>
              <a:t>(0)</a:t>
            </a:r>
            <a:r>
              <a:rPr lang="en-US" altLang="zh-CN" sz="2800" b="1" dirty="0">
                <a:sym typeface="Symbol" panose="05050102010706020507"/>
              </a:rPr>
              <a:t></a:t>
            </a:r>
            <a:r>
              <a:rPr lang="en-US" altLang="zh-CN" sz="2800" b="1" dirty="0" smtClean="0"/>
              <a:t>1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74230" y="601524"/>
            <a:ext cx="1681696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结果分析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2395662" y="622538"/>
            <a:ext cx="605634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2800" b="1" dirty="0"/>
              <a:t>健康人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), </a:t>
            </a:r>
            <a:r>
              <a:rPr lang="zh-CN" altLang="en-US" sz="2800" b="1" dirty="0" smtClean="0"/>
              <a:t>病人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).</a:t>
            </a:r>
            <a:r>
              <a:rPr lang="en-US" altLang="zh-CN" sz="2800" b="1" i="1" dirty="0" smtClean="0">
                <a:sym typeface="Symbol" panose="05050102010706020507"/>
              </a:rPr>
              <a:t> </a:t>
            </a:r>
            <a:r>
              <a:rPr lang="en-US" altLang="zh-CN" sz="2800" b="1" i="1" dirty="0">
                <a:sym typeface="Symbol" panose="05050102010706020507"/>
              </a:rPr>
              <a:t> </a:t>
            </a:r>
            <a:r>
              <a:rPr lang="en-US" altLang="zh-CN" sz="2800" b="1" dirty="0"/>
              <a:t>=</a:t>
            </a:r>
            <a:r>
              <a:rPr lang="en-US" altLang="zh-CN" sz="2800" b="1" i="1" dirty="0">
                <a:sym typeface="Symbol" panose="05050102010706020507"/>
              </a:rPr>
              <a:t></a:t>
            </a:r>
            <a:r>
              <a:rPr lang="en-US" altLang="zh-CN" sz="2800" b="1" dirty="0"/>
              <a:t>/</a:t>
            </a:r>
            <a:r>
              <a:rPr lang="en-US" altLang="zh-CN" sz="2800" b="1" i="1" dirty="0">
                <a:sym typeface="Symbol" panose="05050102010706020507"/>
              </a:rPr>
              <a:t>~</a:t>
            </a:r>
            <a:r>
              <a:rPr lang="zh-CN" altLang="zh-CN" sz="2800" b="1" dirty="0"/>
              <a:t>接触</a:t>
            </a:r>
            <a:r>
              <a:rPr lang="zh-CN" altLang="zh-CN" sz="2800" b="1" dirty="0" smtClean="0"/>
              <a:t>数</a:t>
            </a:r>
            <a:r>
              <a:rPr lang="en-US" altLang="zh-CN" sz="2800" b="1" dirty="0" smtClean="0"/>
              <a:t>.</a:t>
            </a:r>
            <a:endParaRPr lang="zh-CN" altLang="zh-CN" sz="2800" b="1" dirty="0"/>
          </a:p>
        </p:txBody>
      </p:sp>
      <p:sp>
        <p:nvSpPr>
          <p:cNvPr id="8" name="矩形 7"/>
          <p:cNvSpPr/>
          <p:nvPr/>
        </p:nvSpPr>
        <p:spPr>
          <a:xfrm>
            <a:off x="287352" y="1574953"/>
            <a:ext cx="1234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>
                <a:solidFill>
                  <a:srgbClr val="FF0000"/>
                </a:solidFill>
                <a:sym typeface="Symbol" panose="05050102010706020507"/>
              </a:rPr>
              <a:t></a:t>
            </a:r>
            <a:r>
              <a:rPr lang="en-US" altLang="zh-CN" sz="2800" b="1" dirty="0">
                <a:solidFill>
                  <a:srgbClr val="FF0000"/>
                </a:solidFill>
              </a:rPr>
              <a:t>=1.25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3648" y="1405802"/>
            <a:ext cx="3168352" cy="1961159"/>
            <a:chOff x="1403648" y="1405802"/>
            <a:chExt cx="3168352" cy="1961159"/>
          </a:xfrm>
        </p:grpSpPr>
        <p:pic>
          <p:nvPicPr>
            <p:cNvPr id="5" name="图片 4"/>
            <p:cNvPicPr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405802"/>
              <a:ext cx="3168352" cy="1961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2943344" y="1693834"/>
              <a:ext cx="11769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i="1" kern="100" dirty="0" smtClean="0">
                  <a:ea typeface="宋体" panose="02010600030101010101" pitchFamily="2" charset="-122"/>
                  <a:cs typeface="Times New Roman" panose="02020603050405020304"/>
                </a:rPr>
                <a:t>s</a:t>
              </a:r>
              <a:r>
                <a:rPr lang="en-US" altLang="zh-CN" sz="2000" b="1" kern="100" dirty="0" smtClean="0">
                  <a:ea typeface="宋体" panose="02010600030101010101" pitchFamily="2" charset="-122"/>
                  <a:cs typeface="Times New Roman" panose="02020603050405020304"/>
                </a:rPr>
                <a:t>(0</a:t>
              </a:r>
              <a:r>
                <a:rPr lang="en-US" altLang="zh-CN" sz="2000" b="1" kern="100" dirty="0">
                  <a:ea typeface="宋体" panose="02010600030101010101" pitchFamily="2" charset="-122"/>
                  <a:cs typeface="Times New Roman" panose="02020603050405020304"/>
                </a:rPr>
                <a:t>)=</a:t>
              </a:r>
              <a:r>
                <a:rPr lang="en-US" altLang="zh-CN" sz="2000" b="1" kern="100" dirty="0" smtClean="0">
                  <a:ea typeface="宋体" panose="02010600030101010101" pitchFamily="2" charset="-122"/>
                  <a:cs typeface="Times New Roman" panose="02020603050405020304"/>
                </a:rPr>
                <a:t>0.99</a:t>
              </a:r>
              <a:endParaRPr lang="zh-CN" altLang="zh-CN" sz="2000" b="1" kern="100" dirty="0">
                <a:ea typeface="宋体" panose="02010600030101010101" pitchFamily="2" charset="-122"/>
                <a:cs typeface="Times New Roman" panose="020206030504050203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41479" y="1430286"/>
            <a:ext cx="2922613" cy="1912189"/>
            <a:chOff x="5141479" y="1430286"/>
            <a:chExt cx="2922613" cy="1912189"/>
          </a:xfrm>
        </p:grpSpPr>
        <p:pic>
          <p:nvPicPr>
            <p:cNvPr id="6" name="图片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479" y="1430286"/>
              <a:ext cx="2922613" cy="1912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/>
            <p:cNvSpPr/>
            <p:nvPr/>
          </p:nvSpPr>
          <p:spPr>
            <a:xfrm>
              <a:off x="6228184" y="1712837"/>
              <a:ext cx="11769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i="1" kern="100" dirty="0" smtClean="0">
                  <a:ea typeface="宋体" panose="02010600030101010101" pitchFamily="2" charset="-122"/>
                  <a:cs typeface="Times New Roman" panose="02020603050405020304"/>
                </a:rPr>
                <a:t>s</a:t>
              </a:r>
              <a:r>
                <a:rPr lang="en-US" altLang="zh-CN" sz="2000" b="1" kern="100" dirty="0" smtClean="0">
                  <a:ea typeface="宋体" panose="02010600030101010101" pitchFamily="2" charset="-122"/>
                  <a:cs typeface="Times New Roman" panose="02020603050405020304"/>
                </a:rPr>
                <a:t>(0</a:t>
              </a:r>
              <a:r>
                <a:rPr lang="en-US" altLang="zh-CN" sz="2000" b="1" kern="100" dirty="0">
                  <a:ea typeface="宋体" panose="02010600030101010101" pitchFamily="2" charset="-122"/>
                  <a:cs typeface="Times New Roman" panose="02020603050405020304"/>
                </a:rPr>
                <a:t>)=</a:t>
              </a:r>
              <a:r>
                <a:rPr lang="en-US" altLang="zh-CN" sz="2000" b="1" kern="100" dirty="0" smtClean="0">
                  <a:ea typeface="宋体" panose="02010600030101010101" pitchFamily="2" charset="-122"/>
                  <a:cs typeface="Times New Roman" panose="02020603050405020304"/>
                </a:rPr>
                <a:t>0.70</a:t>
              </a:r>
              <a:endParaRPr lang="zh-CN" altLang="zh-CN" sz="2000" b="1" kern="100" dirty="0">
                <a:ea typeface="宋体" panose="02010600030101010101" pitchFamily="2" charset="-122"/>
                <a:cs typeface="Times New Roman" panose="02020603050405020304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92850" y="3337828"/>
            <a:ext cx="3397084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ym typeface="Symbol" panose="05050102010706020507"/>
              </a:rPr>
              <a:t></a:t>
            </a:r>
            <a:r>
              <a:rPr lang="en-US" altLang="zh-CN" sz="2800" b="1" i="1" dirty="0"/>
              <a:t>s</a:t>
            </a:r>
            <a:r>
              <a:rPr lang="en-US" altLang="zh-CN" sz="2800" b="1" dirty="0"/>
              <a:t>(0)&gt;1, </a:t>
            </a:r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/>
              <a:t>先增后减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5059734" y="3337828"/>
            <a:ext cx="33922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ym typeface="Symbol" panose="05050102010706020507"/>
              </a:rPr>
              <a:t></a:t>
            </a:r>
            <a:r>
              <a:rPr lang="en-US" altLang="zh-CN" sz="2800" b="1" i="1" dirty="0"/>
              <a:t>s</a:t>
            </a:r>
            <a:r>
              <a:rPr lang="en-US" altLang="zh-CN" sz="2800" b="1" dirty="0"/>
              <a:t>(0)</a:t>
            </a:r>
            <a:r>
              <a:rPr lang="en-US" altLang="zh-CN" sz="2800" b="1" dirty="0">
                <a:sym typeface="Symbol" panose="05050102010706020507"/>
              </a:rPr>
              <a:t></a:t>
            </a:r>
            <a:r>
              <a:rPr lang="en-US" altLang="zh-CN" sz="2800" b="1" dirty="0" smtClean="0"/>
              <a:t>1, 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/>
              <a:t>单调减少</a:t>
            </a:r>
            <a:endParaRPr lang="zh-CN" altLang="en-US" sz="2800" b="1" dirty="0"/>
          </a:p>
        </p:txBody>
      </p:sp>
      <p:sp>
        <p:nvSpPr>
          <p:cNvPr id="14" name="矩形 13"/>
          <p:cNvSpPr/>
          <p:nvPr/>
        </p:nvSpPr>
        <p:spPr>
          <a:xfrm>
            <a:off x="2130858" y="3959281"/>
            <a:ext cx="217399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传染病蔓延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5508103" y="3931356"/>
            <a:ext cx="25346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~</a:t>
            </a:r>
            <a:r>
              <a:rPr lang="zh-CN" altLang="zh-CN" sz="2800" b="1" dirty="0" smtClean="0"/>
              <a:t>传染病</a:t>
            </a:r>
            <a:r>
              <a:rPr lang="zh-CN" altLang="en-US" sz="2800" b="1" dirty="0" smtClean="0"/>
              <a:t>不</a:t>
            </a:r>
            <a:r>
              <a:rPr lang="zh-CN" altLang="zh-CN" sz="2800" b="1" dirty="0" smtClean="0"/>
              <a:t>蔓延</a:t>
            </a:r>
            <a:endParaRPr lang="zh-CN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251520" y="4607359"/>
            <a:ext cx="6725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800" b="1" dirty="0"/>
              <a:t>一般情况下</a:t>
            </a:r>
            <a:r>
              <a:rPr lang="en-US" altLang="zh-CN" sz="2800" b="1" i="1" dirty="0"/>
              <a:t>s</a:t>
            </a:r>
            <a:r>
              <a:rPr lang="en-US" altLang="zh-CN" sz="2800" b="1" dirty="0"/>
              <a:t>(0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≈</a:t>
            </a:r>
            <a:r>
              <a:rPr lang="en-US" altLang="zh-CN" sz="2800" b="1" dirty="0" smtClean="0"/>
              <a:t>1</a:t>
            </a:r>
            <a:r>
              <a:rPr lang="en-US" altLang="zh-CN" sz="2800" b="1" dirty="0"/>
              <a:t>, </a:t>
            </a:r>
            <a:r>
              <a:rPr lang="zh-CN" altLang="zh-CN" sz="2800" b="1" dirty="0" smtClean="0"/>
              <a:t>控制蔓延</a:t>
            </a:r>
            <a:r>
              <a:rPr lang="zh-CN" altLang="zh-CN" sz="2800" b="1" dirty="0">
                <a:solidFill>
                  <a:srgbClr val="FF0000"/>
                </a:solidFill>
              </a:rPr>
              <a:t>需要</a:t>
            </a:r>
            <a:r>
              <a:rPr lang="en-US" altLang="zh-CN" sz="2800" b="1" i="1" dirty="0" smtClean="0">
                <a:solidFill>
                  <a:srgbClr val="FF0000"/>
                </a:solidFill>
                <a:sym typeface="Symbol" panose="05050102010706020507"/>
              </a:rPr>
              <a:t>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&lt;1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9792" y="712867"/>
            <a:ext cx="339548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+mj-lt"/>
                <a:ea typeface="隶书" panose="02010509060101010101" pitchFamily="49" charset="-122"/>
              </a:rPr>
              <a:t>SARS </a:t>
            </a:r>
            <a:r>
              <a:rPr lang="zh-CN" altLang="en-US" sz="3200" b="1" dirty="0" smtClean="0">
                <a:latin typeface="+mj-lt"/>
                <a:ea typeface="隶书" panose="02010509060101010101" pitchFamily="49" charset="-122"/>
              </a:rPr>
              <a:t>的</a:t>
            </a:r>
            <a:r>
              <a:rPr lang="zh-CN" altLang="zh-CN" sz="3200" b="1" dirty="0" smtClean="0">
                <a:latin typeface="+mj-lt"/>
                <a:ea typeface="隶书" panose="02010509060101010101" pitchFamily="49" charset="-122"/>
              </a:rPr>
              <a:t>传播模型</a:t>
            </a:r>
            <a:endParaRPr lang="zh-CN" altLang="en-US" sz="3200" dirty="0"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576" y="1438442"/>
            <a:ext cx="762121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2003</a:t>
            </a:r>
            <a:r>
              <a:rPr lang="zh-CN" altLang="zh-CN" sz="2800" b="1" dirty="0"/>
              <a:t>年</a:t>
            </a:r>
            <a:r>
              <a:rPr lang="en-US" altLang="zh-CN" sz="2800" b="1" dirty="0" smtClean="0"/>
              <a:t>SARS</a:t>
            </a:r>
            <a:r>
              <a:rPr lang="zh-CN" altLang="zh-CN" sz="2800" b="1" dirty="0" smtClean="0"/>
              <a:t>爆发</a:t>
            </a:r>
            <a:r>
              <a:rPr lang="zh-CN" altLang="zh-CN" sz="2800" b="1" dirty="0">
                <a:solidFill>
                  <a:srgbClr val="FF0000"/>
                </a:solidFill>
              </a:rPr>
              <a:t>初期</a:t>
            </a:r>
            <a:r>
              <a:rPr lang="zh-CN" altLang="zh-CN" sz="2800" b="1" dirty="0" smtClean="0"/>
              <a:t>，处于</a:t>
            </a:r>
            <a:r>
              <a:rPr lang="zh-CN" altLang="zh-CN" sz="2800" b="1" dirty="0"/>
              <a:t>几乎不受制约的</a:t>
            </a:r>
            <a:r>
              <a:rPr lang="zh-CN" altLang="zh-CN" sz="2800" b="1" dirty="0">
                <a:solidFill>
                  <a:srgbClr val="FF0000"/>
                </a:solidFill>
              </a:rPr>
              <a:t>自然传播</a:t>
            </a:r>
            <a:r>
              <a:rPr lang="zh-CN" altLang="zh-CN" sz="2800" b="1" dirty="0" smtClean="0"/>
              <a:t>形式</a:t>
            </a:r>
            <a:r>
              <a:rPr lang="zh-CN" altLang="en-US" sz="2800" b="1" dirty="0" smtClean="0"/>
              <a:t>，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后期</a:t>
            </a:r>
            <a:r>
              <a:rPr lang="zh-CN" altLang="en-US" sz="2800" b="1" dirty="0"/>
              <a:t>的</a:t>
            </a:r>
            <a:r>
              <a:rPr lang="zh-CN" altLang="zh-CN" sz="2800" b="1" dirty="0" smtClean="0"/>
              <a:t>传播</a:t>
            </a:r>
            <a:r>
              <a:rPr lang="zh-CN" altLang="en-US" sz="2800" b="1" dirty="0" smtClean="0"/>
              <a:t>则</a:t>
            </a:r>
            <a:r>
              <a:rPr lang="zh-CN" altLang="zh-CN" sz="2800" b="1" dirty="0" smtClean="0"/>
              <a:t>受到</a:t>
            </a:r>
            <a:r>
              <a:rPr lang="zh-CN" altLang="zh-CN" sz="2800" b="1" dirty="0">
                <a:solidFill>
                  <a:srgbClr val="FF0000"/>
                </a:solidFill>
              </a:rPr>
              <a:t>严格控制</a:t>
            </a:r>
            <a:r>
              <a:rPr lang="zh-CN" altLang="zh-CN" sz="2800" b="1" dirty="0" smtClean="0"/>
              <a:t>。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83568" y="4365104"/>
            <a:ext cx="763284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越</a:t>
            </a:r>
            <a:r>
              <a:rPr lang="zh-CN" altLang="zh-CN" sz="2800" b="1" dirty="0"/>
              <a:t>复杂的模型包含的参数越多，为确定这些参数所需要的疫情数据就越全面，而实际上</a:t>
            </a:r>
            <a:r>
              <a:rPr lang="zh-CN" altLang="zh-CN" sz="2800" b="1" dirty="0">
                <a:solidFill>
                  <a:srgbClr val="FF0000"/>
                </a:solidFill>
              </a:rPr>
              <a:t>能够得到的数据是有限的</a:t>
            </a:r>
            <a:r>
              <a:rPr lang="zh-CN" altLang="zh-CN" sz="2800" b="1" dirty="0"/>
              <a:t>。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755576" y="2644170"/>
            <a:ext cx="741682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/>
              <a:t>虽然</a:t>
            </a:r>
            <a:r>
              <a:rPr lang="zh-CN" altLang="zh-CN" sz="2800" b="1" dirty="0" smtClean="0"/>
              <a:t>影响因素</a:t>
            </a:r>
            <a:r>
              <a:rPr lang="zh-CN" altLang="zh-CN" sz="2800" b="1" dirty="0"/>
              <a:t>众多</a:t>
            </a:r>
            <a:r>
              <a:rPr lang="zh-CN" altLang="zh-CN" sz="2800" b="1" dirty="0" smtClean="0"/>
              <a:t>，不只</a:t>
            </a:r>
            <a:r>
              <a:rPr lang="zh-CN" altLang="zh-CN" sz="2800" b="1" dirty="0"/>
              <a:t>有健康人、病人、移除者</a:t>
            </a:r>
            <a:r>
              <a:rPr lang="en-US" altLang="zh-CN" sz="2800" b="1" dirty="0"/>
              <a:t>3</a:t>
            </a:r>
            <a:r>
              <a:rPr lang="zh-CN" altLang="zh-CN" sz="2800" b="1" dirty="0"/>
              <a:t>个人群，但是仍然可以</a:t>
            </a:r>
            <a:r>
              <a:rPr lang="zh-CN" altLang="zh-CN" sz="2800" b="1" dirty="0">
                <a:solidFill>
                  <a:srgbClr val="FF0000"/>
                </a:solidFill>
              </a:rPr>
              <a:t>用愈后免疫的</a:t>
            </a:r>
            <a:r>
              <a:rPr lang="en-US" altLang="zh-CN" sz="2800" b="1" dirty="0">
                <a:solidFill>
                  <a:srgbClr val="FF0000"/>
                </a:solidFill>
              </a:rPr>
              <a:t>SIR</a:t>
            </a:r>
            <a:r>
              <a:rPr lang="zh-CN" altLang="zh-CN" sz="2800" b="1" dirty="0">
                <a:solidFill>
                  <a:srgbClr val="FF0000"/>
                </a:solidFill>
              </a:rPr>
              <a:t>模型来描述</a:t>
            </a:r>
            <a:r>
              <a:rPr lang="zh-CN" altLang="zh-CN" sz="2800" b="1" dirty="0"/>
              <a:t>。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2653" y="620688"/>
            <a:ext cx="4660250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模型</a:t>
            </a:r>
            <a:r>
              <a:rPr lang="zh-CN" altLang="zh-CN" sz="2800" b="1" dirty="0" smtClean="0"/>
              <a:t>一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参数</a:t>
            </a:r>
            <a:r>
              <a:rPr lang="zh-CN" altLang="zh-CN" sz="2800" b="1" dirty="0"/>
              <a:t>时变的</a:t>
            </a:r>
            <a:r>
              <a:rPr lang="en-US" altLang="zh-CN" sz="2800" b="1" dirty="0"/>
              <a:t>SIR</a:t>
            </a:r>
            <a:r>
              <a:rPr lang="zh-CN" altLang="zh-CN" sz="2800" b="1" dirty="0"/>
              <a:t>模型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561068" y="1249596"/>
            <a:ext cx="1627369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建立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89951" y="1772816"/>
            <a:ext cx="796409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800" b="1" dirty="0" smtClean="0"/>
              <a:t> ~ </a:t>
            </a:r>
            <a:r>
              <a:rPr lang="zh-CN" altLang="zh-CN" sz="2800" b="1" dirty="0" smtClean="0"/>
              <a:t>第</a:t>
            </a:r>
            <a:r>
              <a:rPr lang="en-US" altLang="zh-CN" sz="2800" b="1" i="1" dirty="0"/>
              <a:t>t</a:t>
            </a:r>
            <a:r>
              <a:rPr lang="zh-CN" altLang="zh-CN" sz="2800" b="1" dirty="0"/>
              <a:t>天健康人、病人、</a:t>
            </a:r>
            <a:r>
              <a:rPr lang="zh-CN" altLang="zh-CN" sz="2800" b="1" dirty="0">
                <a:solidFill>
                  <a:srgbClr val="FF0000"/>
                </a:solidFill>
              </a:rPr>
              <a:t>移除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者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病愈</a:t>
            </a:r>
            <a:r>
              <a:rPr lang="zh-CN" altLang="zh-CN" sz="2800" b="1" dirty="0">
                <a:solidFill>
                  <a:srgbClr val="FF0000"/>
                </a:solidFill>
              </a:rPr>
              <a:t>与死亡之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和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800" b="1" dirty="0" smtClean="0"/>
              <a:t>的</a:t>
            </a:r>
            <a:r>
              <a:rPr lang="zh-CN" altLang="zh-CN" sz="2800" b="1" dirty="0" smtClean="0"/>
              <a:t>数量，</a:t>
            </a:r>
            <a:r>
              <a:rPr lang="en-US" altLang="zh-CN" sz="2800" b="1" i="1" dirty="0"/>
              <a:t> s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 smtClean="0"/>
              <a:t>)+ </a:t>
            </a:r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 smtClean="0"/>
              <a:t>)+</a:t>
            </a:r>
            <a:r>
              <a:rPr lang="en-US" altLang="zh-CN" sz="2800" b="1" i="1" dirty="0" smtClean="0"/>
              <a:t>r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)=</a:t>
            </a:r>
            <a:r>
              <a:rPr lang="en-US" altLang="zh-CN" sz="2800" b="1" i="1" dirty="0" smtClean="0"/>
              <a:t>N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.</a:t>
            </a:r>
            <a:r>
              <a:rPr lang="en-US" altLang="zh-CN" sz="2800" b="1" dirty="0" smtClean="0"/>
              <a:t> 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550528" y="299695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ym typeface="Symbol" panose="05050102010706020507"/>
              </a:rPr>
              <a:t>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/>
              </a:rPr>
              <a:t>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) </a:t>
            </a:r>
            <a:r>
              <a:rPr lang="en-US" altLang="zh-CN" sz="2800" b="1" dirty="0"/>
              <a:t>~</a:t>
            </a:r>
            <a:r>
              <a:rPr lang="zh-CN" altLang="zh-CN" sz="2800" b="1" dirty="0"/>
              <a:t>第</a:t>
            </a:r>
            <a:r>
              <a:rPr lang="en-US" altLang="zh-CN" sz="2800" b="1" i="1" dirty="0"/>
              <a:t>t</a:t>
            </a:r>
            <a:r>
              <a:rPr lang="zh-CN" altLang="zh-CN" sz="2800" b="1" dirty="0" smtClean="0"/>
              <a:t>天感染率</a:t>
            </a:r>
            <a:r>
              <a:rPr lang="en-US" altLang="zh-CN" sz="2800" b="1" dirty="0" smtClean="0"/>
              <a:t>, 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移</a:t>
            </a:r>
            <a:r>
              <a:rPr lang="zh-CN" altLang="zh-CN" sz="2800" b="1" dirty="0">
                <a:solidFill>
                  <a:srgbClr val="FF0000"/>
                </a:solidFill>
              </a:rPr>
              <a:t>除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率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治愈率</a:t>
            </a:r>
            <a:r>
              <a:rPr lang="zh-CN" altLang="zh-CN" sz="2800" b="1" dirty="0">
                <a:solidFill>
                  <a:srgbClr val="FF0000"/>
                </a:solidFill>
              </a:rPr>
              <a:t>与死亡率之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和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27584" y="3645024"/>
                <a:ext cx="3622008" cy="719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𝑑𝑖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Cambria Math" panose="02040503050406030204" charset="0"/>
                        <a:sym typeface="Symbol" panose="05050102010706020507"/>
                      </a:rPr>
                      <m:t></m:t>
                    </m:r>
                  </m:oMath>
                </a14:m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smtClean="0"/>
                  <a:t>s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 -</a:t>
                </a:r>
                <a:r>
                  <a:rPr lang="en-US" altLang="zh-CN" sz="2800" i="1" dirty="0" smtClean="0">
                    <a:sym typeface="Symbol" panose="05050102010706020507"/>
                  </a:rPr>
                  <a:t>  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645024"/>
                <a:ext cx="3622008" cy="719108"/>
              </a:xfrm>
              <a:prstGeom prst="rect">
                <a:avLst/>
              </a:prstGeom>
              <a:blipFill rotWithShape="1">
                <a:blip r:embed="rId1"/>
                <a:stretch>
                  <a:fillRect l="-5" t="-17" r="4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91624" y="4653136"/>
                <a:ext cx="3348328" cy="71910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𝑑𝑖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Cambria Math" panose="02040503050406030204" charset="0"/>
                        <a:sym typeface="Symbol" panose="05050102010706020507"/>
                      </a:rPr>
                      <m:t></m:t>
                    </m:r>
                  </m:oMath>
                </a14:m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 -</a:t>
                </a:r>
                <a:r>
                  <a:rPr lang="en-US" altLang="zh-CN" sz="2800" i="1" dirty="0" smtClean="0">
                    <a:sym typeface="Symbol" panose="05050102010706020507"/>
                  </a:rPr>
                  <a:t>  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4" y="4653136"/>
                <a:ext cx="3348328" cy="719108"/>
              </a:xfrm>
              <a:prstGeom prst="rect">
                <a:avLst/>
              </a:prstGeom>
              <a:blipFill rotWithShape="1">
                <a:blip r:embed="rId2"/>
                <a:stretch>
                  <a:fillRect l="-12" t="-68" r="1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91624" y="5589240"/>
                <a:ext cx="2160240" cy="71910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𝑑𝑟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</m:oMath>
                </a14:m>
                <a:r>
                  <a:rPr lang="en-US" altLang="zh-CN" sz="2800" i="1" dirty="0" smtClean="0">
                    <a:sym typeface="Symbol" panose="05050102010706020507"/>
                  </a:rPr>
                  <a:t> 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 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4" y="5589240"/>
                <a:ext cx="2160240" cy="719108"/>
              </a:xfrm>
              <a:prstGeom prst="rect">
                <a:avLst/>
              </a:prstGeom>
              <a:blipFill rotWithShape="1">
                <a:blip r:embed="rId3"/>
                <a:stretch>
                  <a:fillRect l="-19" t="-84" r="18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2034190" y="4327455"/>
            <a:ext cx="4999702" cy="461665"/>
            <a:chOff x="2034190" y="4327455"/>
            <a:chExt cx="4999702" cy="461665"/>
          </a:xfrm>
        </p:grpSpPr>
        <p:sp>
          <p:nvSpPr>
            <p:cNvPr id="13" name="矩形 12"/>
            <p:cNvSpPr/>
            <p:nvPr/>
          </p:nvSpPr>
          <p:spPr>
            <a:xfrm>
              <a:off x="2960401" y="4327455"/>
              <a:ext cx="407349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i="1" dirty="0"/>
                <a:t>s</a:t>
              </a:r>
              <a:r>
                <a:rPr lang="zh-CN" altLang="zh-CN" b="1" dirty="0"/>
                <a:t>远大</a:t>
              </a:r>
              <a:r>
                <a:rPr lang="zh-CN" altLang="zh-CN" b="1" dirty="0" smtClean="0"/>
                <a:t>于</a:t>
              </a:r>
              <a:r>
                <a:rPr lang="en-US" altLang="zh-CN" b="1" i="1" dirty="0" err="1" smtClean="0"/>
                <a:t>i</a:t>
              </a:r>
              <a:r>
                <a:rPr lang="en-US" altLang="zh-CN" b="1" dirty="0" smtClean="0"/>
                <a:t>, </a:t>
              </a:r>
              <a:r>
                <a:rPr lang="en-US" altLang="zh-CN" b="1" i="1" dirty="0" smtClean="0"/>
                <a:t>r</a:t>
              </a:r>
              <a:r>
                <a:rPr lang="zh-CN" altLang="zh-CN" b="1" dirty="0"/>
                <a:t>，</a:t>
              </a:r>
              <a:r>
                <a:rPr lang="en-US" altLang="zh-CN" b="1" i="1" dirty="0"/>
                <a:t>s</a:t>
              </a:r>
              <a:r>
                <a:rPr lang="en-US" altLang="zh-CN" b="1" dirty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 smtClean="0"/>
                <a:t>)</a:t>
              </a:r>
              <a:r>
                <a:rPr lang="zh-CN" altLang="en-US" b="1" dirty="0" smtClean="0"/>
                <a:t>视为</a:t>
              </a:r>
              <a:r>
                <a:rPr lang="zh-CN" altLang="zh-CN" b="1" dirty="0" smtClean="0"/>
                <a:t>常数</a:t>
              </a:r>
              <a:r>
                <a:rPr lang="en-US" altLang="zh-CN" b="1" dirty="0" smtClean="0"/>
                <a:t>.</a:t>
              </a:r>
              <a:endParaRPr lang="zh-CN" altLang="en-US" b="1" dirty="0"/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2034190" y="4486485"/>
              <a:ext cx="720080" cy="193185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13372" y="4975536"/>
            <a:ext cx="3852478" cy="1269901"/>
            <a:chOff x="4013372" y="4975536"/>
            <a:chExt cx="3852478" cy="1269901"/>
          </a:xfrm>
        </p:grpSpPr>
        <p:sp>
          <p:nvSpPr>
            <p:cNvPr id="19" name="矩形 18"/>
            <p:cNvSpPr/>
            <p:nvPr/>
          </p:nvSpPr>
          <p:spPr>
            <a:xfrm>
              <a:off x="4556931" y="5373007"/>
              <a:ext cx="33089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sz="2800" b="1" dirty="0" smtClean="0">
                  <a:solidFill>
                    <a:srgbClr val="FF0000"/>
                  </a:solidFill>
                </a:rPr>
                <a:t>参数</a:t>
              </a:r>
              <a:r>
                <a:rPr lang="zh-CN" altLang="zh-CN" sz="2800" b="1" dirty="0">
                  <a:solidFill>
                    <a:srgbClr val="FF0000"/>
                  </a:solidFill>
                </a:rPr>
                <a:t>时变的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SIR</a:t>
              </a:r>
              <a:r>
                <a:rPr lang="zh-CN" altLang="zh-CN" sz="2800" b="1" dirty="0">
                  <a:solidFill>
                    <a:srgbClr val="FF0000"/>
                  </a:solidFill>
                </a:rPr>
                <a:t>模型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右大括号 23"/>
            <p:cNvSpPr/>
            <p:nvPr/>
          </p:nvSpPr>
          <p:spPr bwMode="auto">
            <a:xfrm>
              <a:off x="4013372" y="4975536"/>
              <a:ext cx="576064" cy="1269901"/>
            </a:xfrm>
            <a:prstGeom prst="righ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6" grpId="0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692696"/>
            <a:ext cx="2709396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参数估计与拟合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27584" y="1449710"/>
          <a:ext cx="7488833" cy="1619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913"/>
                <a:gridCol w="1890211"/>
                <a:gridCol w="1660558"/>
                <a:gridCol w="1165924"/>
                <a:gridCol w="1625227"/>
              </a:tblGrid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日 期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已确诊病例累计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>
                          <a:effectLst/>
                        </a:rPr>
                        <a:t>现有疑似病例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死亡累计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治愈出院累计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037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</a:t>
                      </a:r>
                      <a:r>
                        <a:rPr lang="zh-CN" sz="2000" b="1" kern="0">
                          <a:effectLst/>
                        </a:rPr>
                        <a:t>月</a:t>
                      </a:r>
                      <a:r>
                        <a:rPr lang="en-US" sz="2000" b="1" kern="0">
                          <a:effectLst/>
                        </a:rPr>
                        <a:t>20</a:t>
                      </a:r>
                      <a:r>
                        <a:rPr lang="zh-CN" sz="2000" b="1" kern="0">
                          <a:effectLst/>
                        </a:rPr>
                        <a:t>日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339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402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18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33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54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</a:t>
                      </a:r>
                      <a:r>
                        <a:rPr lang="zh-CN" sz="2000" b="1" kern="0">
                          <a:effectLst/>
                        </a:rPr>
                        <a:t>月</a:t>
                      </a:r>
                      <a:r>
                        <a:rPr lang="en-US" sz="2000" b="1" kern="0">
                          <a:effectLst/>
                        </a:rPr>
                        <a:t>21</a:t>
                      </a:r>
                      <a:r>
                        <a:rPr lang="zh-CN" sz="2000" b="1" kern="0">
                          <a:effectLst/>
                        </a:rPr>
                        <a:t>日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482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610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25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43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227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……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……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  <a:tr h="1997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6</a:t>
                      </a:r>
                      <a:r>
                        <a:rPr lang="zh-CN" sz="2000" b="1" kern="0" dirty="0">
                          <a:effectLst/>
                        </a:rPr>
                        <a:t>月</a:t>
                      </a:r>
                      <a:r>
                        <a:rPr lang="en-US" sz="2000" b="1" kern="0" dirty="0">
                          <a:effectLst/>
                        </a:rPr>
                        <a:t>23</a:t>
                      </a:r>
                      <a:r>
                        <a:rPr lang="zh-CN" sz="2000" b="1" kern="0" dirty="0">
                          <a:effectLst/>
                        </a:rPr>
                        <a:t>日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</a:rPr>
                        <a:t>2521</a:t>
                      </a:r>
                      <a:endParaRPr lang="zh-CN" sz="20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191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</a:rPr>
                        <a:t>2277</a:t>
                      </a:r>
                      <a:endParaRPr lang="zh-CN" sz="20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79189" y="3861048"/>
            <a:ext cx="7754613" cy="2306704"/>
            <a:chOff x="379189" y="3861048"/>
            <a:chExt cx="7754613" cy="2306704"/>
          </a:xfrm>
        </p:grpSpPr>
        <p:pic>
          <p:nvPicPr>
            <p:cNvPr id="133122" name="图片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89" y="3861048"/>
              <a:ext cx="7754613" cy="2306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961851" y="4365104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err="1"/>
                <a:t>i</a:t>
              </a:r>
              <a:r>
                <a:rPr lang="en-US" altLang="zh-CN" dirty="0"/>
                <a:t>(</a:t>
              </a:r>
              <a:r>
                <a:rPr lang="en-US" altLang="zh-CN" i="1" dirty="0"/>
                <a:t>t</a:t>
              </a:r>
              <a:r>
                <a:rPr lang="en-US" altLang="zh-CN" dirty="0" smtClean="0"/>
                <a:t>)</a:t>
              </a:r>
              <a:endParaRPr lang="zh-CN" altLang="zh-CN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580112" y="4365104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/>
                <a:t>r</a:t>
              </a:r>
              <a:r>
                <a:rPr lang="en-US" altLang="zh-CN" dirty="0"/>
                <a:t>(</a:t>
              </a:r>
              <a:r>
                <a:rPr lang="en-US" altLang="zh-CN" i="1" dirty="0"/>
                <a:t>t</a:t>
              </a:r>
              <a:r>
                <a:rPr lang="en-US" altLang="zh-CN" dirty="0"/>
                <a:t>)</a:t>
              </a:r>
              <a:endParaRPr lang="zh-CN" altLang="zh-CN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350905" y="3284985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=r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73434" y="3292417"/>
            <a:ext cx="1673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0" dirty="0" smtClean="0">
                <a:solidFill>
                  <a:srgbClr val="FF0000"/>
                </a:solidFill>
              </a:rPr>
              <a:t>死亡</a:t>
            </a:r>
            <a:r>
              <a:rPr lang="en-US" altLang="zh-CN" b="1" kern="0" dirty="0" smtClean="0">
                <a:solidFill>
                  <a:srgbClr val="FF0000"/>
                </a:solidFill>
              </a:rPr>
              <a:t> +</a:t>
            </a:r>
            <a:r>
              <a:rPr lang="zh-CN" altLang="zh-CN" b="1" kern="0" dirty="0" smtClean="0">
                <a:solidFill>
                  <a:srgbClr val="FF0000"/>
                </a:solidFill>
              </a:rPr>
              <a:t>治愈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16216" y="328498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1793" y="3292416"/>
            <a:ext cx="734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=</a:t>
            </a:r>
            <a:r>
              <a:rPr lang="en-US" altLang="zh-CN" b="1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</a:rPr>
              <a:t>t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3284984"/>
            <a:ext cx="139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0" dirty="0" smtClean="0">
                <a:solidFill>
                  <a:srgbClr val="FF0000"/>
                </a:solidFill>
              </a:rPr>
              <a:t>确诊</a:t>
            </a:r>
            <a:r>
              <a:rPr lang="en-US" altLang="zh-CN" i="1" dirty="0">
                <a:solidFill>
                  <a:srgbClr val="FF0000"/>
                </a:solidFill>
              </a:rPr>
              <a:t>- r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45858" y="328498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620688"/>
            <a:ext cx="2709396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参数估计与拟合</a:t>
            </a:r>
            <a:endParaRPr lang="zh-CN" altLang="en-US" sz="28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-36512" y="2060848"/>
            <a:ext cx="8280920" cy="2469046"/>
            <a:chOff x="395536" y="2276872"/>
            <a:chExt cx="8280920" cy="2469046"/>
          </a:xfrm>
        </p:grpSpPr>
        <p:pic>
          <p:nvPicPr>
            <p:cNvPr id="13107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276872"/>
              <a:ext cx="8280920" cy="2469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195736" y="2996952"/>
              <a:ext cx="15712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rgbClr val="FF0000"/>
                  </a:solidFill>
                </a:rPr>
                <a:t>感染率</a:t>
              </a:r>
              <a:r>
                <a:rPr lang="en-US" altLang="zh-CN" i="1" dirty="0" smtClean="0">
                  <a:solidFill>
                    <a:srgbClr val="FF0000"/>
                  </a:solidFill>
                  <a:sym typeface="Symbol" panose="05050102010706020507"/>
                </a:rPr>
                <a:t></a:t>
              </a:r>
              <a:r>
                <a:rPr lang="en-US" altLang="zh-CN" dirty="0">
                  <a:solidFill>
                    <a:srgbClr val="FF0000"/>
                  </a:solidFill>
                </a:rPr>
                <a:t>(</a:t>
              </a:r>
              <a:r>
                <a:rPr lang="en-US" altLang="zh-CN" i="1" dirty="0">
                  <a:solidFill>
                    <a:srgbClr val="FF0000"/>
                  </a:solidFill>
                </a:rPr>
                <a:t>t</a:t>
              </a:r>
              <a:r>
                <a:rPr lang="en-US" altLang="zh-CN" dirty="0">
                  <a:solidFill>
                    <a:srgbClr val="FF0000"/>
                  </a:solidFill>
                </a:rPr>
                <a:t>)</a:t>
              </a:r>
              <a:endParaRPr lang="zh-CN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39312" y="2996952"/>
              <a:ext cx="15808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rgbClr val="FF0000"/>
                  </a:solidFill>
                </a:rPr>
                <a:t>移除率</a:t>
              </a:r>
              <a:r>
                <a:rPr lang="en-US" altLang="zh-CN" i="1" dirty="0" smtClean="0">
                  <a:solidFill>
                    <a:srgbClr val="FF0000"/>
                  </a:solidFill>
                  <a:sym typeface="Symbol" panose="05050102010706020507"/>
                </a:rPr>
                <a:t></a:t>
              </a:r>
              <a:r>
                <a:rPr lang="en-US" altLang="zh-CN" dirty="0">
                  <a:solidFill>
                    <a:srgbClr val="FF0000"/>
                  </a:solidFill>
                </a:rPr>
                <a:t>(</a:t>
              </a:r>
              <a:r>
                <a:rPr lang="en-US" altLang="zh-CN" i="1" dirty="0">
                  <a:solidFill>
                    <a:srgbClr val="FF0000"/>
                  </a:solidFill>
                </a:rPr>
                <a:t>t</a:t>
              </a:r>
              <a:r>
                <a:rPr lang="en-US" altLang="zh-CN" dirty="0">
                  <a:solidFill>
                    <a:srgbClr val="FF0000"/>
                  </a:solidFill>
                </a:rPr>
                <a:t>)</a:t>
              </a:r>
              <a:endParaRPr lang="zh-CN" altLang="zh-CN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796136" y="650963"/>
                <a:ext cx="2988331" cy="719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𝑑𝑖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Cambria Math" panose="02040503050406030204" charset="0"/>
                        <a:sym typeface="Symbol" panose="05050102010706020507"/>
                      </a:rPr>
                      <m:t></m:t>
                    </m:r>
                  </m:oMath>
                </a14:m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)-</a:t>
                </a:r>
                <a:r>
                  <a:rPr lang="en-US" altLang="zh-CN" sz="2800" i="1" dirty="0" smtClean="0">
                    <a:sym typeface="Symbol" panose="05050102010706020507"/>
                  </a:rPr>
                  <a:t>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650963"/>
                <a:ext cx="2988331" cy="719108"/>
              </a:xfrm>
              <a:prstGeom prst="rect">
                <a:avLst/>
              </a:prstGeom>
              <a:blipFill rotWithShape="1">
                <a:blip r:embed="rId2"/>
                <a:stretch>
                  <a:fillRect l="-16" t="-12" r="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19872" y="620688"/>
                <a:ext cx="1872703" cy="71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𝑑𝑟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</m:oMath>
                </a14:m>
                <a:r>
                  <a:rPr lang="en-US" altLang="zh-CN" sz="2800" i="1" dirty="0" smtClean="0">
                    <a:sym typeface="Symbol" panose="05050102010706020507"/>
                  </a:rPr>
                  <a:t>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620688"/>
                <a:ext cx="1872703" cy="712887"/>
              </a:xfrm>
              <a:prstGeom prst="rect">
                <a:avLst/>
              </a:prstGeom>
              <a:blipFill rotWithShape="1">
                <a:blip r:embed="rId3"/>
                <a:stretch>
                  <a:fillRect l="-21" t="-41" r="2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80728" y="1609636"/>
            <a:ext cx="222208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i="1" dirty="0">
                <a:sym typeface="Symbol" panose="05050102010706020507"/>
              </a:rPr>
              <a:t></a:t>
            </a:r>
            <a:r>
              <a:rPr lang="en-US" altLang="zh-CN" sz="2800" dirty="0"/>
              <a:t>(</a:t>
            </a:r>
            <a:r>
              <a:rPr lang="en-US" altLang="zh-CN" sz="2800" i="1" dirty="0"/>
              <a:t>t</a:t>
            </a:r>
            <a:r>
              <a:rPr lang="en-US" altLang="zh-CN" sz="2800" dirty="0"/>
              <a:t>)</a:t>
            </a:r>
            <a:r>
              <a:rPr lang="en-US" altLang="zh-CN" sz="2800" i="1" dirty="0"/>
              <a:t>=</a:t>
            </a:r>
            <a:r>
              <a:rPr lang="zh-CN" altLang="zh-CN" sz="2800" dirty="0"/>
              <a:t>Δ</a:t>
            </a:r>
            <a:r>
              <a:rPr lang="en-US" altLang="zh-CN" sz="2800" i="1" dirty="0"/>
              <a:t>r</a:t>
            </a:r>
            <a:r>
              <a:rPr lang="en-US" altLang="zh-CN" sz="2800" dirty="0"/>
              <a:t>(</a:t>
            </a:r>
            <a:r>
              <a:rPr lang="en-US" altLang="zh-CN" sz="2800" i="1" dirty="0"/>
              <a:t>t</a:t>
            </a:r>
            <a:r>
              <a:rPr lang="en-US" altLang="zh-CN" sz="2800" dirty="0" smtClean="0"/>
              <a:t>)/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5724128" y="1582993"/>
            <a:ext cx="3284874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i="1" dirty="0">
                <a:sym typeface="Symbol" panose="05050102010706020507"/>
              </a:rPr>
              <a:t></a:t>
            </a:r>
            <a:r>
              <a:rPr lang="en-US" altLang="zh-CN" sz="2800" dirty="0"/>
              <a:t>(</a:t>
            </a:r>
            <a:r>
              <a:rPr lang="en-US" altLang="zh-CN" sz="2800" i="1" dirty="0"/>
              <a:t>t</a:t>
            </a:r>
            <a:r>
              <a:rPr lang="en-US" altLang="zh-CN" sz="2800" dirty="0"/>
              <a:t>)=(</a:t>
            </a:r>
            <a:r>
              <a:rPr lang="zh-CN" altLang="zh-CN" sz="2800" dirty="0"/>
              <a:t>Δ</a:t>
            </a:r>
            <a:r>
              <a:rPr lang="en-US" altLang="zh-CN" sz="2800" i="1" dirty="0" err="1"/>
              <a:t>i</a:t>
            </a:r>
            <a:r>
              <a:rPr lang="en-US" altLang="zh-CN" sz="2800" dirty="0"/>
              <a:t>(</a:t>
            </a:r>
            <a:r>
              <a:rPr lang="en-US" altLang="zh-CN" sz="2800" i="1" dirty="0"/>
              <a:t>t</a:t>
            </a:r>
            <a:r>
              <a:rPr lang="en-US" altLang="zh-CN" sz="2800" dirty="0"/>
              <a:t>)+</a:t>
            </a:r>
            <a:r>
              <a:rPr lang="zh-CN" altLang="zh-CN" sz="2800" dirty="0"/>
              <a:t>Δ</a:t>
            </a:r>
            <a:r>
              <a:rPr lang="en-US" altLang="zh-CN" sz="2800" i="1" dirty="0"/>
              <a:t>r</a:t>
            </a:r>
            <a:r>
              <a:rPr lang="en-US" altLang="zh-CN" sz="2800" dirty="0"/>
              <a:t>(</a:t>
            </a:r>
            <a:r>
              <a:rPr lang="en-US" altLang="zh-CN" sz="2800" i="1" dirty="0"/>
              <a:t>t</a:t>
            </a:r>
            <a:r>
              <a:rPr lang="en-US" altLang="zh-CN" sz="2800" dirty="0" smtClean="0"/>
              <a:t>))/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14" y="5792471"/>
            <a:ext cx="3353309" cy="516849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pic>
        <p:nvPicPr>
          <p:cNvPr id="131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785736"/>
            <a:ext cx="3203523" cy="51821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0" name="矩形 9"/>
          <p:cNvSpPr/>
          <p:nvPr/>
        </p:nvSpPr>
        <p:spPr>
          <a:xfrm>
            <a:off x="1002914" y="5216407"/>
            <a:ext cx="3231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用</a:t>
            </a:r>
            <a:r>
              <a:rPr lang="en-US" altLang="zh-CN" b="1" i="1" dirty="0"/>
              <a:t>t</a:t>
            </a:r>
            <a:r>
              <a:rPr lang="en-US" altLang="zh-CN" b="1" dirty="0"/>
              <a:t>=1~20</a:t>
            </a:r>
            <a:r>
              <a:rPr lang="zh-CN" altLang="zh-CN" b="1" dirty="0"/>
              <a:t>的</a:t>
            </a:r>
            <a:r>
              <a:rPr lang="zh-CN" altLang="zh-CN" b="1" dirty="0" smtClean="0"/>
              <a:t>数据拟合</a:t>
            </a:r>
            <a:r>
              <a:rPr lang="zh-CN" altLang="en-US" b="1" dirty="0" smtClean="0"/>
              <a:t>得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004048" y="5218640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用</a:t>
            </a:r>
            <a:r>
              <a:rPr lang="en-US" altLang="zh-CN" b="1" i="1" dirty="0"/>
              <a:t>t</a:t>
            </a:r>
            <a:r>
              <a:rPr lang="en-US" altLang="zh-CN" b="1" dirty="0"/>
              <a:t>=20~50</a:t>
            </a:r>
            <a:r>
              <a:rPr lang="zh-CN" altLang="zh-CN" b="1" dirty="0"/>
              <a:t>的</a:t>
            </a:r>
            <a:r>
              <a:rPr lang="zh-CN" altLang="zh-CN" b="1" dirty="0" smtClean="0"/>
              <a:t>数据拟合</a:t>
            </a:r>
            <a:r>
              <a:rPr lang="zh-CN" altLang="en-US" b="1" dirty="0" smtClean="0"/>
              <a:t>得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7524328" y="227687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ym typeface="Symbol" panose="05050102010706020507"/>
              </a:rPr>
              <a:t>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 smtClean="0"/>
              <a:t>),</a:t>
            </a:r>
            <a:r>
              <a:rPr lang="en-US" altLang="zh-CN" b="1" i="1" dirty="0" smtClean="0">
                <a:sym typeface="Symbol" panose="05050102010706020507"/>
              </a:rPr>
              <a:t> </a:t>
            </a:r>
            <a:r>
              <a:rPr lang="en-US" altLang="zh-CN" b="1" i="1" dirty="0">
                <a:sym typeface="Symbol" panose="05050102010706020507"/>
              </a:rPr>
              <a:t>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/>
              <a:t>)</a:t>
            </a:r>
            <a:endParaRPr lang="zh-CN" altLang="zh-CN" b="1" dirty="0"/>
          </a:p>
          <a:p>
            <a:r>
              <a:rPr lang="zh-CN" altLang="en-US" b="1" dirty="0" smtClean="0"/>
              <a:t>图中</a:t>
            </a:r>
            <a:r>
              <a:rPr lang="zh-CN" altLang="zh-CN" b="1" dirty="0" smtClean="0"/>
              <a:t>圆点</a:t>
            </a:r>
            <a:endParaRPr lang="zh-CN" altLang="en-US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022978" y="1323128"/>
            <a:ext cx="6501350" cy="461665"/>
            <a:chOff x="1022978" y="1323128"/>
            <a:chExt cx="6501350" cy="461665"/>
          </a:xfrm>
        </p:grpSpPr>
        <p:sp>
          <p:nvSpPr>
            <p:cNvPr id="9" name="矩形 8"/>
            <p:cNvSpPr/>
            <p:nvPr/>
          </p:nvSpPr>
          <p:spPr>
            <a:xfrm>
              <a:off x="1022978" y="1323128"/>
              <a:ext cx="24253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/>
                <a:t>取</a:t>
              </a:r>
              <a:r>
                <a:rPr lang="zh-CN" altLang="zh-CN" b="1" dirty="0" smtClean="0"/>
                <a:t>差分近似导数</a:t>
              </a:r>
              <a:endParaRPr lang="zh-CN" altLang="en-US" b="1" dirty="0"/>
            </a:p>
          </p:txBody>
        </p:sp>
        <p:sp>
          <p:nvSpPr>
            <p:cNvPr id="14" name="下箭头 13"/>
            <p:cNvSpPr/>
            <p:nvPr/>
          </p:nvSpPr>
          <p:spPr bwMode="auto">
            <a:xfrm>
              <a:off x="4139952" y="1456793"/>
              <a:ext cx="484632" cy="194336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下箭头 18"/>
            <p:cNvSpPr/>
            <p:nvPr/>
          </p:nvSpPr>
          <p:spPr bwMode="auto">
            <a:xfrm>
              <a:off x="7039696" y="1438977"/>
              <a:ext cx="484632" cy="194336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98332" y="3861048"/>
            <a:ext cx="851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/>
              <a:t>迅速下降</a:t>
            </a:r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1864956" y="40050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已经很小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4716016" y="35433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变化不大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6660232" y="3318083"/>
            <a:ext cx="819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/>
              <a:t>较快上升</a:t>
            </a:r>
            <a:endParaRPr lang="zh-CN" altLang="en-US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781493" y="4432726"/>
            <a:ext cx="2646878" cy="682075"/>
            <a:chOff x="1781493" y="4432726"/>
            <a:chExt cx="2646878" cy="682075"/>
          </a:xfrm>
        </p:grpSpPr>
        <p:sp>
          <p:nvSpPr>
            <p:cNvPr id="21" name="矩形 20"/>
            <p:cNvSpPr/>
            <p:nvPr/>
          </p:nvSpPr>
          <p:spPr>
            <a:xfrm>
              <a:off x="1781493" y="4653136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 smtClean="0">
                  <a:solidFill>
                    <a:srgbClr val="FF0000"/>
                  </a:solidFill>
                </a:rPr>
                <a:t>疫情受到</a:t>
              </a:r>
              <a:r>
                <a:rPr lang="zh-CN" altLang="zh-CN" b="1" dirty="0">
                  <a:solidFill>
                    <a:srgbClr val="FF0000"/>
                  </a:solidFill>
                </a:rPr>
                <a:t>有力制约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下箭头 26"/>
            <p:cNvSpPr/>
            <p:nvPr/>
          </p:nvSpPr>
          <p:spPr bwMode="auto">
            <a:xfrm>
              <a:off x="2330526" y="4432726"/>
              <a:ext cx="484632" cy="194336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292575" y="4358928"/>
            <a:ext cx="3570208" cy="683865"/>
            <a:chOff x="5292575" y="4358928"/>
            <a:chExt cx="3570208" cy="683865"/>
          </a:xfrm>
        </p:grpSpPr>
        <p:sp>
          <p:nvSpPr>
            <p:cNvPr id="22" name="矩形 21"/>
            <p:cNvSpPr/>
            <p:nvPr/>
          </p:nvSpPr>
          <p:spPr>
            <a:xfrm>
              <a:off x="5292575" y="4581128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rgbClr val="FF0000"/>
                  </a:solidFill>
                </a:rPr>
                <a:t>高潮时的大量病人被治愈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下箭头 27"/>
            <p:cNvSpPr/>
            <p:nvPr/>
          </p:nvSpPr>
          <p:spPr bwMode="auto">
            <a:xfrm>
              <a:off x="6805669" y="4358928"/>
              <a:ext cx="484632" cy="194336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/>
      <p:bldP spid="12" grpId="0"/>
      <p:bldP spid="16" grpId="0"/>
      <p:bldP spid="17" grpId="0"/>
      <p:bldP spid="18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436" y="625301"/>
            <a:ext cx="2709396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模型求解与检验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-23837" y="2564904"/>
            <a:ext cx="8971412" cy="2882665"/>
            <a:chOff x="65084" y="2710098"/>
            <a:chExt cx="8971412" cy="2882665"/>
          </a:xfrm>
        </p:grpSpPr>
        <p:pic>
          <p:nvPicPr>
            <p:cNvPr id="132098" name="图片 4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" y="2710098"/>
              <a:ext cx="8971412" cy="2882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915816" y="3140968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err="1"/>
                <a:t>i</a:t>
              </a:r>
              <a:r>
                <a:rPr lang="en-US" altLang="zh-CN" dirty="0"/>
                <a:t>(</a:t>
              </a:r>
              <a:r>
                <a:rPr lang="en-US" altLang="zh-CN" i="1" dirty="0"/>
                <a:t>t</a:t>
              </a:r>
              <a:r>
                <a:rPr lang="en-US" altLang="zh-CN" dirty="0"/>
                <a:t>)</a:t>
              </a:r>
              <a:endParaRPr lang="zh-CN" altLang="zh-CN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6228184" y="3200401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/>
                <a:t>r</a:t>
              </a:r>
              <a:r>
                <a:rPr lang="en-US" altLang="zh-CN" dirty="0"/>
                <a:t>(</a:t>
              </a:r>
              <a:r>
                <a:rPr lang="en-US" altLang="zh-CN" i="1" dirty="0"/>
                <a:t>t</a:t>
              </a:r>
              <a:r>
                <a:rPr lang="en-US" altLang="zh-CN" dirty="0"/>
                <a:t>)</a:t>
              </a:r>
              <a:endParaRPr lang="zh-CN" altLang="zh-CN" dirty="0"/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62" y="690433"/>
            <a:ext cx="2542774" cy="39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690433"/>
            <a:ext cx="2429191" cy="39295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977155" y="1269732"/>
                <a:ext cx="2988331" cy="71910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𝑑𝑖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Cambria Math" panose="02040503050406030204" charset="0"/>
                        <a:sym typeface="Symbol" panose="05050102010706020507"/>
                      </a:rPr>
                      <m:t></m:t>
                    </m:r>
                  </m:oMath>
                </a14:m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)-</a:t>
                </a:r>
                <a:r>
                  <a:rPr lang="en-US" altLang="zh-CN" sz="2800" i="1" dirty="0" smtClean="0">
                    <a:sym typeface="Symbol" panose="05050102010706020507"/>
                  </a:rPr>
                  <a:t>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55" y="1269732"/>
                <a:ext cx="2988331" cy="719108"/>
              </a:xfrm>
              <a:prstGeom prst="rect">
                <a:avLst/>
              </a:prstGeom>
              <a:blipFill rotWithShape="1">
                <a:blip r:embed="rId4"/>
                <a:stretch>
                  <a:fillRect l="-9" t="-51" r="1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371705" y="1306104"/>
                <a:ext cx="1872703" cy="7128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𝑑𝑟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/>
                      </a:rPr>
                      <m:t>=</m:t>
                    </m:r>
                  </m:oMath>
                </a14:m>
                <a:r>
                  <a:rPr lang="en-US" altLang="zh-CN" sz="2800" i="1" dirty="0" smtClean="0">
                    <a:sym typeface="Symbol" panose="05050102010706020507"/>
                  </a:rPr>
                  <a:t></a:t>
                </a:r>
                <a:r>
                  <a:rPr lang="en-US" altLang="zh-CN" sz="2800" dirty="0" smtClean="0">
                    <a:sym typeface="Symbol" panose="05050102010706020507"/>
                  </a:rPr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 smtClean="0"/>
                  <a:t>)</a:t>
                </a:r>
                <a:r>
                  <a:rPr lang="en-US" altLang="zh-CN" sz="2800" i="1" dirty="0" err="1" smtClean="0"/>
                  <a:t>i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i="1" dirty="0" smtClean="0"/>
                  <a:t>t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05" y="1306104"/>
                <a:ext cx="1872703" cy="712887"/>
              </a:xfrm>
              <a:prstGeom prst="rect">
                <a:avLst/>
              </a:prstGeom>
              <a:blipFill rotWithShape="1">
                <a:blip r:embed="rId5"/>
                <a:stretch>
                  <a:fillRect l="-6" t="-76" r="11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112152" y="5445224"/>
            <a:ext cx="7204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err="1"/>
              <a:t>i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/>
              <a:t>的计算值</a:t>
            </a:r>
            <a:r>
              <a:rPr lang="zh-CN" altLang="zh-CN" sz="2800" b="1" dirty="0" smtClean="0"/>
              <a:t>整体</a:t>
            </a:r>
            <a:r>
              <a:rPr lang="zh-CN" altLang="en-US" sz="2800" b="1" dirty="0" smtClean="0"/>
              <a:t>偏</a:t>
            </a:r>
            <a:r>
              <a:rPr lang="zh-CN" altLang="zh-CN" sz="2800" b="1" dirty="0" smtClean="0"/>
              <a:t>小</a:t>
            </a:r>
            <a:r>
              <a:rPr lang="zh-CN" altLang="zh-CN" sz="2800" b="1" dirty="0"/>
              <a:t>，且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=50</a:t>
            </a:r>
            <a:r>
              <a:rPr lang="zh-CN" altLang="zh-CN" sz="2800" b="1" dirty="0"/>
              <a:t>后下降过</a:t>
            </a:r>
            <a:r>
              <a:rPr lang="zh-CN" altLang="zh-CN" sz="2800" b="1" dirty="0" smtClean="0"/>
              <a:t>快</a:t>
            </a:r>
            <a:r>
              <a:rPr lang="en-US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1097513" y="2132856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求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</a:t>
            </a:r>
            <a:r>
              <a:rPr lang="zh-CN" altLang="zh-CN" sz="2800" b="1" dirty="0" smtClean="0"/>
              <a:t>，</a:t>
            </a:r>
            <a:r>
              <a:rPr lang="en-US" altLang="zh-CN" sz="2800" b="1" i="1" dirty="0" smtClean="0"/>
              <a:t>r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</a:t>
            </a:r>
            <a:r>
              <a:rPr lang="zh-CN" altLang="zh-CN" sz="2800" b="1" dirty="0" smtClean="0"/>
              <a:t>的数值解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187624" y="1400937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 smtClean="0"/>
              <a:t>代入</a:t>
            </a:r>
            <a:r>
              <a:rPr lang="zh-CN" altLang="en-US" b="1" dirty="0" smtClean="0"/>
              <a:t>方程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1097513" y="6020267"/>
            <a:ext cx="7204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>
                <a:solidFill>
                  <a:srgbClr val="FF0000"/>
                </a:solidFill>
              </a:rPr>
              <a:t>在</a:t>
            </a:r>
            <a:r>
              <a:rPr lang="zh-CN" altLang="zh-CN" sz="2800" b="1" dirty="0">
                <a:solidFill>
                  <a:srgbClr val="FF0000"/>
                </a:solidFill>
              </a:rPr>
              <a:t>模型构造、参数拟合等方面仍需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改进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.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11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764704"/>
            <a:ext cx="8117928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二    </a:t>
            </a:r>
            <a:r>
              <a:rPr lang="zh-CN" altLang="zh-CN" sz="2800" b="1" dirty="0" smtClean="0"/>
              <a:t>引入</a:t>
            </a:r>
            <a:r>
              <a:rPr lang="zh-CN" altLang="zh-CN" sz="2800" b="1" dirty="0">
                <a:solidFill>
                  <a:srgbClr val="FF0000"/>
                </a:solidFill>
              </a:rPr>
              <a:t>不可控带菌者</a:t>
            </a:r>
            <a:r>
              <a:rPr lang="zh-CN" altLang="zh-CN" sz="2800" b="1" dirty="0"/>
              <a:t>和</a:t>
            </a:r>
            <a:r>
              <a:rPr lang="zh-CN" altLang="zh-CN" sz="2800" b="1" dirty="0">
                <a:solidFill>
                  <a:srgbClr val="FF0000"/>
                </a:solidFill>
              </a:rPr>
              <a:t>疑似已感染者</a:t>
            </a:r>
            <a:r>
              <a:rPr lang="zh-CN" altLang="zh-CN" sz="2800" b="1" dirty="0"/>
              <a:t>的模型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3563888" y="1658744"/>
            <a:ext cx="5328592" cy="2088232"/>
            <a:chOff x="2086" y="1"/>
            <a:chExt cx="2287858" cy="849312"/>
          </a:xfrm>
          <a:noFill/>
        </p:grpSpPr>
        <p:sp>
          <p:nvSpPr>
            <p:cNvPr id="4" name="Text Box 39"/>
            <p:cNvSpPr txBox="1">
              <a:spLocks noChangeArrowheads="1"/>
            </p:cNvSpPr>
            <p:nvPr/>
          </p:nvSpPr>
          <p:spPr bwMode="auto">
            <a:xfrm>
              <a:off x="1180708" y="617538"/>
              <a:ext cx="39814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sz="2800" b="1" i="1" kern="100" dirty="0" err="1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γe</a:t>
              </a:r>
              <a:endParaRPr lang="zh-CN" sz="2800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943177" y="412532"/>
              <a:ext cx="54292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sz="2800" b="1" i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λ</a:t>
              </a:r>
              <a:r>
                <a:rPr lang="en-US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α</a:t>
              </a:r>
              <a:r>
                <a:rPr lang="en-US" sz="2800" b="1" i="1" kern="100" dirty="0" err="1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cs</a:t>
              </a:r>
              <a:endParaRPr lang="zh-CN" sz="2800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6" name="Text Box 39"/>
            <p:cNvSpPr txBox="1">
              <a:spLocks noChangeArrowheads="1"/>
            </p:cNvSpPr>
            <p:nvPr/>
          </p:nvSpPr>
          <p:spPr bwMode="auto">
            <a:xfrm>
              <a:off x="438700" y="617538"/>
              <a:ext cx="39814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sz="2800" b="1" i="1" kern="100" dirty="0" smtClean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βe</a:t>
              </a:r>
              <a:endParaRPr lang="zh-CN" sz="2800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086" y="1"/>
              <a:ext cx="2287858" cy="476209"/>
              <a:chOff x="2086" y="0"/>
              <a:chExt cx="2288676" cy="476568"/>
            </a:xfrm>
            <a:grpFill/>
          </p:grpSpPr>
          <p:sp>
            <p:nvSpPr>
              <p:cNvPr id="14" name="Text Box 39"/>
              <p:cNvSpPr txBox="1">
                <a:spLocks noChangeArrowheads="1"/>
              </p:cNvSpPr>
              <p:nvPr/>
            </p:nvSpPr>
            <p:spPr bwMode="auto">
              <a:xfrm>
                <a:off x="1741338" y="177912"/>
                <a:ext cx="363855" cy="2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sz="2800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𝜇 </a:t>
                </a:r>
                <a:r>
                  <a:rPr lang="en-US" sz="2800" b="1" i="1" kern="100" dirty="0" err="1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i</a:t>
                </a:r>
                <a:endParaRPr lang="zh-CN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5" name="Text Box 39"/>
              <p:cNvSpPr txBox="1">
                <a:spLocks noChangeArrowheads="1"/>
              </p:cNvSpPr>
              <p:nvPr/>
            </p:nvSpPr>
            <p:spPr bwMode="auto">
              <a:xfrm>
                <a:off x="1153705" y="175852"/>
                <a:ext cx="363855" cy="2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sz="2800" b="1" i="1" kern="100" dirty="0" err="1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ε</a:t>
                </a:r>
                <a:r>
                  <a:rPr lang="en-US" sz="2800" b="1" kern="100" dirty="0" err="1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c</a:t>
                </a:r>
                <a:endParaRPr lang="zh-CN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sz="2800" b="1" i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grpSp>
            <p:nvGrpSpPr>
              <p:cNvPr id="23" name="Group 122"/>
              <p:cNvGrpSpPr/>
              <p:nvPr/>
            </p:nvGrpSpPr>
            <p:grpSpPr bwMode="auto">
              <a:xfrm>
                <a:off x="2086" y="13653"/>
                <a:ext cx="909254" cy="462915"/>
                <a:chOff x="3543" y="7638"/>
                <a:chExt cx="1138" cy="635"/>
              </a:xfrm>
              <a:grpFill/>
            </p:grpSpPr>
            <p:sp>
              <p:nvSpPr>
                <p:cNvPr id="2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182" y="7897"/>
                  <a:ext cx="499" cy="31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ts val="1000"/>
                    </a:lnSpc>
                    <a:spcAft>
                      <a:spcPts val="0"/>
                    </a:spcAft>
                  </a:pPr>
                  <a:r>
                    <a:rPr lang="en-US" sz="2800" b="1" i="1" kern="10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λcs</a:t>
                  </a:r>
                  <a:endParaRPr lang="zh-CN" sz="2800" b="1" kern="10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2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543" y="8270"/>
                  <a:ext cx="1" cy="3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2800" b="1" kern="10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 </a:t>
                  </a:r>
                  <a:endParaRPr lang="zh-CN" sz="2800" b="1" kern="10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2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834" y="7638"/>
                  <a:ext cx="300" cy="376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2800" b="1" i="1" kern="100" dirty="0" smtClean="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 s</a:t>
                  </a:r>
                  <a:endParaRPr lang="zh-CN" sz="2800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</p:grp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857250" y="14288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800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</a:t>
                </a:r>
                <a:r>
                  <a:rPr lang="en-US" sz="2800" b="1" i="1" kern="100" dirty="0" smtClean="0">
                    <a:solidFill>
                      <a:srgbClr val="FF0000"/>
                    </a:solidFill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c</a:t>
                </a:r>
                <a:endParaRPr lang="zh-CN" sz="2800" b="1" kern="100" dirty="0">
                  <a:solidFill>
                    <a:srgbClr val="FF0000"/>
                  </a:solidFill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466850" y="0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800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</a:t>
                </a:r>
                <a:r>
                  <a:rPr lang="en-US" sz="2800" b="1" i="1" kern="100" dirty="0" err="1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i</a:t>
                </a:r>
                <a:endParaRPr lang="zh-CN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9" name="Text Box 13"/>
              <p:cNvSpPr txBox="1">
                <a:spLocks noChangeArrowheads="1"/>
              </p:cNvSpPr>
              <p:nvPr/>
            </p:nvSpPr>
            <p:spPr bwMode="auto">
              <a:xfrm>
                <a:off x="2071687" y="0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800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r</a:t>
                </a:r>
                <a:endParaRPr lang="zh-CN" sz="2800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 flipV="1">
                <a:off x="466725" y="142875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1076325" y="133350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2" name="直接箭头连接符 21"/>
              <p:cNvCxnSpPr/>
              <p:nvPr/>
            </p:nvCxnSpPr>
            <p:spPr>
              <a:xfrm flipV="1">
                <a:off x="1685925" y="123825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838200" y="576263"/>
              <a:ext cx="219075" cy="273050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800" b="1" i="1" kern="100" dirty="0" smtClean="0">
                  <a:solidFill>
                    <a:srgbClr val="FF0000"/>
                  </a:solidFill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 e</a:t>
              </a:r>
              <a:endParaRPr lang="zh-CN" sz="2800" b="1" kern="100" dirty="0">
                <a:solidFill>
                  <a:srgbClr val="FF0000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328612" y="704850"/>
              <a:ext cx="500063" cy="4763"/>
            </a:xfrm>
            <a:prstGeom prst="line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>
            <a:xfrm flipV="1">
              <a:off x="328612" y="285750"/>
              <a:ext cx="0" cy="41634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>
              <a:off x="957262" y="285750"/>
              <a:ext cx="0" cy="2901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>
            <a:xfrm flipV="1">
              <a:off x="1057275" y="704850"/>
              <a:ext cx="499745" cy="4445"/>
            </a:xfrm>
            <a:prstGeom prst="line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>
            <a:xfrm flipV="1">
              <a:off x="1557337" y="276225"/>
              <a:ext cx="0" cy="41592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8" name="矩形 27"/>
          <p:cNvSpPr/>
          <p:nvPr/>
        </p:nvSpPr>
        <p:spPr>
          <a:xfrm>
            <a:off x="476836" y="1437839"/>
            <a:ext cx="2922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s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 smtClean="0"/>
              <a:t>)~</a:t>
            </a:r>
            <a:r>
              <a:rPr lang="zh-CN" altLang="en-US" b="1" dirty="0" smtClean="0"/>
              <a:t>未</a:t>
            </a:r>
            <a:r>
              <a:rPr lang="zh-CN" altLang="zh-CN" b="1" dirty="0" smtClean="0"/>
              <a:t>感染者</a:t>
            </a:r>
            <a:r>
              <a:rPr lang="zh-CN" altLang="en-US" b="1" dirty="0"/>
              <a:t>比例</a:t>
            </a:r>
            <a:endParaRPr lang="zh-CN" altLang="en-US" b="1" dirty="0"/>
          </a:p>
        </p:txBody>
      </p:sp>
      <p:sp>
        <p:nvSpPr>
          <p:cNvPr id="29" name="矩形 28"/>
          <p:cNvSpPr/>
          <p:nvPr/>
        </p:nvSpPr>
        <p:spPr>
          <a:xfrm>
            <a:off x="395536" y="2895327"/>
            <a:ext cx="331236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</a:rPr>
              <a:t>t</a:t>
            </a:r>
            <a:r>
              <a:rPr lang="en-US" altLang="zh-CN" b="1" dirty="0" smtClean="0">
                <a:solidFill>
                  <a:srgbClr val="FF0000"/>
                </a:solidFill>
              </a:rPr>
              <a:t>) </a:t>
            </a:r>
            <a:r>
              <a:rPr lang="en-US" altLang="zh-CN" b="1" dirty="0" smtClean="0"/>
              <a:t>~</a:t>
            </a:r>
            <a:r>
              <a:rPr lang="zh-CN" altLang="zh-CN" b="1" dirty="0" smtClean="0"/>
              <a:t>不可</a:t>
            </a:r>
            <a:r>
              <a:rPr lang="zh-CN" altLang="zh-CN" b="1" dirty="0"/>
              <a:t>控</a:t>
            </a:r>
            <a:r>
              <a:rPr lang="zh-CN" altLang="zh-CN" b="1" dirty="0" smtClean="0"/>
              <a:t>带菌者</a:t>
            </a:r>
            <a:r>
              <a:rPr lang="zh-CN" altLang="en-US" b="1" dirty="0" smtClean="0"/>
              <a:t>比例</a:t>
            </a:r>
            <a:endParaRPr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395536" y="3410164"/>
            <a:ext cx="325198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</a:rPr>
              <a:t>t</a:t>
            </a:r>
            <a:r>
              <a:rPr lang="en-US" altLang="zh-CN" b="1" dirty="0" smtClean="0">
                <a:solidFill>
                  <a:srgbClr val="FF0000"/>
                </a:solidFill>
              </a:rPr>
              <a:t>) </a:t>
            </a:r>
            <a:r>
              <a:rPr lang="en-US" altLang="zh-CN" b="1" dirty="0" smtClean="0"/>
              <a:t>~</a:t>
            </a:r>
            <a:r>
              <a:rPr lang="zh-CN" altLang="zh-CN" b="1" dirty="0" smtClean="0"/>
              <a:t>疑似</a:t>
            </a:r>
            <a:r>
              <a:rPr lang="zh-CN" altLang="zh-CN" b="1" dirty="0"/>
              <a:t>已</a:t>
            </a:r>
            <a:r>
              <a:rPr lang="zh-CN" altLang="zh-CN" b="1" dirty="0" smtClean="0"/>
              <a:t>感染</a:t>
            </a:r>
            <a:r>
              <a:rPr lang="zh-CN" altLang="en-US" b="1" dirty="0" smtClean="0"/>
              <a:t>比例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479819" y="4114256"/>
            <a:ext cx="6875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ym typeface="Symbol" panose="05050102010706020507"/>
              </a:rPr>
              <a:t>~</a:t>
            </a:r>
            <a:r>
              <a:rPr lang="zh-CN" altLang="zh-CN" b="1" dirty="0" smtClean="0"/>
              <a:t>每个</a:t>
            </a:r>
            <a:r>
              <a:rPr lang="zh-CN" altLang="zh-CN" b="1" dirty="0"/>
              <a:t>不可控</a:t>
            </a:r>
            <a:r>
              <a:rPr lang="zh-CN" altLang="zh-CN" b="1" dirty="0" smtClean="0"/>
              <a:t>带菌者收治前每天</a:t>
            </a:r>
            <a:r>
              <a:rPr lang="zh-CN" altLang="zh-CN" b="1" dirty="0"/>
              <a:t>有效感染的</a:t>
            </a:r>
            <a:r>
              <a:rPr lang="zh-CN" altLang="zh-CN" b="1" dirty="0" smtClean="0"/>
              <a:t>人数</a:t>
            </a:r>
            <a:endParaRPr lang="zh-CN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497889" y="4593482"/>
            <a:ext cx="3175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ym typeface="Symbol" panose="05050102010706020507"/>
              </a:rPr>
              <a:t>~</a:t>
            </a:r>
            <a:r>
              <a:rPr lang="zh-CN" altLang="zh-CN" b="1" dirty="0"/>
              <a:t>中可以控制的</a:t>
            </a:r>
            <a:r>
              <a:rPr lang="zh-CN" altLang="zh-CN" b="1" dirty="0" smtClean="0"/>
              <a:t>比例</a:t>
            </a:r>
            <a:endParaRPr lang="zh-CN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469239" y="5191203"/>
            <a:ext cx="6564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ym typeface="Symbol" panose="05050102010706020507"/>
              </a:rPr>
              <a:t>~</a:t>
            </a:r>
            <a:r>
              <a:rPr lang="zh-CN" altLang="zh-CN" b="1" dirty="0" smtClean="0"/>
              <a:t>不可</a:t>
            </a:r>
            <a:r>
              <a:rPr lang="zh-CN" altLang="zh-CN" b="1" dirty="0"/>
              <a:t>控带菌者每天转化为已感染者的</a:t>
            </a:r>
            <a:r>
              <a:rPr lang="zh-CN" altLang="zh-CN" b="1" dirty="0" smtClean="0"/>
              <a:t>比例</a:t>
            </a:r>
            <a:endParaRPr lang="zh-CN" altLang="en-US" b="1" dirty="0"/>
          </a:p>
        </p:txBody>
      </p:sp>
      <p:sp>
        <p:nvSpPr>
          <p:cNvPr id="34" name="矩形 33"/>
          <p:cNvSpPr/>
          <p:nvPr/>
        </p:nvSpPr>
        <p:spPr>
          <a:xfrm>
            <a:off x="469239" y="5767406"/>
            <a:ext cx="5093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ym typeface="Symbol" panose="05050102010706020507"/>
              </a:rPr>
              <a:t>~</a:t>
            </a:r>
            <a:r>
              <a:rPr lang="zh-CN" altLang="zh-CN" b="1" dirty="0" smtClean="0"/>
              <a:t>疑似</a:t>
            </a:r>
            <a:r>
              <a:rPr lang="zh-CN" altLang="zh-CN" b="1" dirty="0"/>
              <a:t>已感染者每天被排除的</a:t>
            </a:r>
            <a:r>
              <a:rPr lang="zh-CN" altLang="zh-CN" b="1" dirty="0" smtClean="0"/>
              <a:t>比例</a:t>
            </a:r>
            <a:endParaRPr lang="zh-CN" altLang="en-US" b="1" dirty="0"/>
          </a:p>
        </p:txBody>
      </p:sp>
      <p:sp>
        <p:nvSpPr>
          <p:cNvPr id="35" name="矩形 34"/>
          <p:cNvSpPr/>
          <p:nvPr/>
        </p:nvSpPr>
        <p:spPr>
          <a:xfrm>
            <a:off x="5461555" y="5777708"/>
            <a:ext cx="2940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ym typeface="Symbol" panose="05050102010706020507"/>
              </a:rPr>
              <a:t></a:t>
            </a:r>
            <a:r>
              <a:rPr lang="en-US" altLang="zh-CN" b="1" dirty="0" smtClean="0">
                <a:sym typeface="Symbol" panose="05050102010706020507"/>
              </a:rPr>
              <a:t>~</a:t>
            </a:r>
            <a:r>
              <a:rPr lang="zh-CN" altLang="zh-CN" b="1" dirty="0" smtClean="0"/>
              <a:t>每天</a:t>
            </a:r>
            <a:r>
              <a:rPr lang="zh-CN" altLang="zh-CN" b="1" dirty="0"/>
              <a:t>被确诊的</a:t>
            </a:r>
            <a:r>
              <a:rPr lang="zh-CN" altLang="zh-CN" b="1" dirty="0" smtClean="0"/>
              <a:t>比例</a:t>
            </a:r>
            <a:endParaRPr lang="zh-CN" altLang="en-US" b="1" dirty="0"/>
          </a:p>
        </p:txBody>
      </p:sp>
      <p:sp>
        <p:nvSpPr>
          <p:cNvPr id="38" name="矩形 37"/>
          <p:cNvSpPr/>
          <p:nvPr/>
        </p:nvSpPr>
        <p:spPr>
          <a:xfrm>
            <a:off x="469239" y="1916832"/>
            <a:ext cx="287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 smtClean="0"/>
              <a:t>i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t</a:t>
            </a:r>
            <a:r>
              <a:rPr lang="en-US" altLang="zh-CN" b="1" dirty="0" smtClean="0"/>
              <a:t>)</a:t>
            </a:r>
            <a:r>
              <a:rPr lang="en-US" altLang="zh-CN" b="1" dirty="0"/>
              <a:t> )~</a:t>
            </a:r>
            <a:r>
              <a:rPr lang="zh-CN" altLang="zh-CN" b="1" dirty="0"/>
              <a:t>已感染</a:t>
            </a:r>
            <a:r>
              <a:rPr lang="zh-CN" altLang="zh-CN" b="1" dirty="0" smtClean="0"/>
              <a:t>者</a:t>
            </a:r>
            <a:r>
              <a:rPr lang="zh-CN" altLang="en-US" b="1" dirty="0" smtClean="0"/>
              <a:t>比例</a:t>
            </a:r>
            <a:endParaRPr lang="zh-CN" altLang="en-US" b="1" dirty="0"/>
          </a:p>
        </p:txBody>
      </p:sp>
      <p:sp>
        <p:nvSpPr>
          <p:cNvPr id="39" name="矩形 38"/>
          <p:cNvSpPr/>
          <p:nvPr/>
        </p:nvSpPr>
        <p:spPr>
          <a:xfrm>
            <a:off x="395536" y="2391271"/>
            <a:ext cx="2336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/>
              <a:t>r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t</a:t>
            </a:r>
            <a:r>
              <a:rPr lang="en-US" altLang="zh-CN" b="1" dirty="0" smtClean="0"/>
              <a:t>)~</a:t>
            </a:r>
            <a:r>
              <a:rPr lang="zh-CN" altLang="zh-CN" b="1" dirty="0"/>
              <a:t>移除</a:t>
            </a:r>
            <a:r>
              <a:rPr lang="zh-CN" altLang="zh-CN" b="1" dirty="0" smtClean="0"/>
              <a:t>者</a:t>
            </a:r>
            <a:r>
              <a:rPr lang="zh-CN" altLang="en-US" b="1" dirty="0" smtClean="0"/>
              <a:t>比例</a:t>
            </a:r>
            <a:endParaRPr lang="zh-CN" altLang="en-US" b="1" dirty="0"/>
          </a:p>
        </p:txBody>
      </p:sp>
      <p:sp>
        <p:nvSpPr>
          <p:cNvPr id="40" name="矩形 39"/>
          <p:cNvSpPr/>
          <p:nvPr/>
        </p:nvSpPr>
        <p:spPr>
          <a:xfrm>
            <a:off x="2699792" y="2391271"/>
            <a:ext cx="1536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ym typeface="Symbol" panose="05050102010706020507"/>
              </a:rPr>
              <a:t></a:t>
            </a:r>
            <a:r>
              <a:rPr lang="en-US" altLang="zh-CN" dirty="0" smtClean="0">
                <a:sym typeface="Symbol" panose="05050102010706020507"/>
              </a:rPr>
              <a:t>~</a:t>
            </a:r>
            <a:r>
              <a:rPr lang="zh-CN" altLang="zh-CN" b="1" dirty="0"/>
              <a:t>移</a:t>
            </a:r>
            <a:r>
              <a:rPr lang="zh-CN" altLang="zh-CN" b="1" dirty="0" smtClean="0"/>
              <a:t>除</a:t>
            </a:r>
            <a:r>
              <a:rPr lang="zh-CN" altLang="en-US" b="1" dirty="0" smtClean="0"/>
              <a:t>率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8" grpId="0"/>
      <p:bldP spid="39" grpId="0"/>
      <p:bldP spid="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860032" y="657463"/>
          <a:ext cx="3672408" cy="40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0" name="公式" r:id="rId1" imgW="1892300" imgH="203200" progId="Equation.3">
                  <p:embed/>
                </p:oleObj>
              </mc:Choice>
              <mc:Fallback>
                <p:oleObj name="公式" r:id="rId1" imgW="1892300" imgH="203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657463"/>
                        <a:ext cx="3672408" cy="4011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-180528" y="1089385"/>
            <a:ext cx="4680520" cy="1800200"/>
            <a:chOff x="2086" y="1"/>
            <a:chExt cx="2287858" cy="849312"/>
          </a:xfrm>
          <a:noFill/>
        </p:grpSpPr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1180708" y="617538"/>
              <a:ext cx="39814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b="1" i="1" kern="100" dirty="0" err="1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γe</a:t>
              </a:r>
              <a:endParaRPr lang="zh-CN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943177" y="412532"/>
              <a:ext cx="54292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b="1" i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λ</a:t>
              </a:r>
              <a:r>
                <a:rPr lang="en-US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α</a:t>
              </a:r>
              <a:r>
                <a:rPr lang="en-US" b="1" i="1" kern="100" dirty="0" err="1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cs</a:t>
              </a:r>
              <a:endParaRPr lang="zh-CN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438700" y="617538"/>
              <a:ext cx="398145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ts val="1000"/>
                </a:lnSpc>
                <a:spcAft>
                  <a:spcPts val="0"/>
                </a:spcAft>
              </a:pPr>
              <a:r>
                <a:rPr lang="en-US" b="1" i="1" kern="100" dirty="0" smtClean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βe</a:t>
              </a:r>
              <a:endParaRPr lang="zh-CN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086" y="1"/>
              <a:ext cx="2287858" cy="476209"/>
              <a:chOff x="2086" y="0"/>
              <a:chExt cx="2288676" cy="476568"/>
            </a:xfrm>
            <a:grpFill/>
          </p:grpSpPr>
          <p:sp>
            <p:nvSpPr>
              <p:cNvPr id="25" name="Text Box 39"/>
              <p:cNvSpPr txBox="1">
                <a:spLocks noChangeArrowheads="1"/>
              </p:cNvSpPr>
              <p:nvPr/>
            </p:nvSpPr>
            <p:spPr bwMode="auto">
              <a:xfrm>
                <a:off x="1741338" y="177912"/>
                <a:ext cx="363855" cy="2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𝜇 </a:t>
                </a:r>
                <a:r>
                  <a:rPr lang="en-US" b="1" i="1" kern="100" dirty="0" err="1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i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26" name="Text Box 39"/>
              <p:cNvSpPr txBox="1">
                <a:spLocks noChangeArrowheads="1"/>
              </p:cNvSpPr>
              <p:nvPr/>
            </p:nvSpPr>
            <p:spPr bwMode="auto">
              <a:xfrm>
                <a:off x="1153705" y="175852"/>
                <a:ext cx="363855" cy="2324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b="1" i="1" kern="100" dirty="0" err="1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ε</a:t>
                </a:r>
                <a:r>
                  <a:rPr lang="en-US" b="1" kern="100" dirty="0" err="1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c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  <a:p>
                <a:pPr algn="just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en-US" b="1" i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grpSp>
            <p:nvGrpSpPr>
              <p:cNvPr id="27" name="Group 122"/>
              <p:cNvGrpSpPr/>
              <p:nvPr/>
            </p:nvGrpSpPr>
            <p:grpSpPr bwMode="auto">
              <a:xfrm>
                <a:off x="2086" y="13653"/>
                <a:ext cx="909254" cy="462915"/>
                <a:chOff x="3543" y="7638"/>
                <a:chExt cx="1138" cy="635"/>
              </a:xfrm>
              <a:grpFill/>
            </p:grpSpPr>
            <p:sp>
              <p:nvSpPr>
                <p:cNvPr id="3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182" y="7897"/>
                  <a:ext cx="499" cy="31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ts val="1000"/>
                    </a:lnSpc>
                    <a:spcAft>
                      <a:spcPts val="0"/>
                    </a:spcAft>
                  </a:pPr>
                  <a:r>
                    <a:rPr lang="en-US" b="1" i="1" kern="10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λcs</a:t>
                  </a:r>
                  <a:endParaRPr lang="zh-CN" b="1" kern="10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3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543" y="8270"/>
                  <a:ext cx="1" cy="3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b="1" kern="10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 </a:t>
                  </a:r>
                  <a:endParaRPr lang="zh-CN" b="1" kern="10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3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834" y="7638"/>
                  <a:ext cx="300" cy="376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b="1" i="1" kern="100" dirty="0" smtClean="0">
                      <a:effectLst/>
                      <a:latin typeface="+mn-lt"/>
                      <a:ea typeface="宋体" panose="02010600030101010101" pitchFamily="2" charset="-122"/>
                      <a:cs typeface="Times New Roman" panose="02020603050405020304"/>
                    </a:rPr>
                    <a:t> s</a:t>
                  </a:r>
                  <a:endParaRPr lang="zh-CN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</p:grp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57250" y="14288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c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1466850" y="0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</a:t>
                </a:r>
                <a:r>
                  <a:rPr lang="en-US" b="1" i="1" kern="100" dirty="0" err="1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i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auto">
              <a:xfrm>
                <a:off x="2071687" y="0"/>
                <a:ext cx="219075" cy="27368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b="1" i="1" kern="100" dirty="0" smtClean="0">
                    <a:effectLst/>
                    <a:latin typeface="+mn-lt"/>
                    <a:ea typeface="宋体" panose="02010600030101010101" pitchFamily="2" charset="-122"/>
                    <a:cs typeface="Times New Roman" panose="02020603050405020304"/>
                  </a:rPr>
                  <a:t> r</a:t>
                </a:r>
                <a:endParaRPr lang="zh-CN" b="1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 flipV="1">
                <a:off x="466725" y="142875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2" name="直接箭头连接符 31"/>
              <p:cNvCxnSpPr/>
              <p:nvPr/>
            </p:nvCxnSpPr>
            <p:spPr>
              <a:xfrm flipV="1">
                <a:off x="1076325" y="133350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3" name="直接箭头连接符 32"/>
              <p:cNvCxnSpPr/>
              <p:nvPr/>
            </p:nvCxnSpPr>
            <p:spPr>
              <a:xfrm flipV="1">
                <a:off x="1685925" y="123825"/>
                <a:ext cx="390525" cy="9525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838200" y="576263"/>
              <a:ext cx="219075" cy="273050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b="1" i="1" kern="100" dirty="0" smtClean="0">
                  <a:effectLst/>
                  <a:latin typeface="+mn-lt"/>
                  <a:ea typeface="宋体" panose="02010600030101010101" pitchFamily="2" charset="-122"/>
                  <a:cs typeface="Times New Roman" panose="02020603050405020304"/>
                </a:rPr>
                <a:t> e</a:t>
              </a:r>
              <a:endParaRPr lang="zh-CN" b="1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328612" y="704850"/>
              <a:ext cx="500063" cy="4763"/>
            </a:xfrm>
            <a:prstGeom prst="line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328612" y="285750"/>
              <a:ext cx="0" cy="41634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>
            <a:xfrm>
              <a:off x="957262" y="285750"/>
              <a:ext cx="0" cy="2901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 flipV="1">
              <a:off x="1057275" y="704850"/>
              <a:ext cx="499745" cy="4445"/>
            </a:xfrm>
            <a:prstGeom prst="line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>
            <a:xfrm flipV="1">
              <a:off x="1557337" y="276225"/>
              <a:ext cx="0" cy="41592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37" name="矩形 36"/>
          <p:cNvSpPr/>
          <p:nvPr/>
        </p:nvSpPr>
        <p:spPr>
          <a:xfrm>
            <a:off x="4536504" y="1469855"/>
            <a:ext cx="4572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 smtClean="0"/>
              <a:t>参数</a:t>
            </a:r>
            <a:r>
              <a:rPr lang="en-US" altLang="zh-CN" sz="2800" b="1" i="1" dirty="0">
                <a:sym typeface="Symbol" panose="05050102010706020507"/>
              </a:rPr>
              <a:t></a:t>
            </a:r>
            <a:r>
              <a:rPr lang="en-US" altLang="zh-CN" sz="2800" b="1" dirty="0"/>
              <a:t>, </a:t>
            </a:r>
            <a:r>
              <a:rPr lang="en-US" altLang="zh-CN" sz="2800" b="1" i="1" dirty="0">
                <a:sym typeface="Symbol" panose="05050102010706020507"/>
              </a:rPr>
              <a:t></a:t>
            </a:r>
            <a:r>
              <a:rPr lang="en-US" altLang="zh-CN" sz="2800" b="1" i="1" dirty="0"/>
              <a:t>, </a:t>
            </a:r>
            <a:r>
              <a:rPr lang="en-US" altLang="zh-CN" sz="2800" b="1" i="1" dirty="0">
                <a:sym typeface="Symbol" panose="05050102010706020507"/>
              </a:rPr>
              <a:t></a:t>
            </a:r>
            <a:r>
              <a:rPr lang="en-US" altLang="zh-CN" sz="2800" b="1" dirty="0"/>
              <a:t>, </a:t>
            </a:r>
            <a:r>
              <a:rPr lang="en-US" altLang="zh-CN" sz="2800" b="1" i="1" dirty="0" smtClean="0">
                <a:sym typeface="Symbol" panose="05050102010706020507"/>
              </a:rPr>
              <a:t></a:t>
            </a:r>
            <a:r>
              <a:rPr lang="en-US" altLang="zh-CN" sz="2800" b="1" dirty="0" smtClean="0">
                <a:sym typeface="Symbol" panose="05050102010706020507"/>
              </a:rPr>
              <a:t>, </a:t>
            </a:r>
            <a:r>
              <a:rPr lang="en-US" altLang="zh-CN" sz="2800" b="1" i="1" dirty="0" smtClean="0">
                <a:sym typeface="Symbol" panose="05050102010706020507"/>
              </a:rPr>
              <a:t></a:t>
            </a:r>
            <a:r>
              <a:rPr lang="en-US" altLang="zh-CN" sz="2800" b="1" dirty="0" smtClean="0">
                <a:sym typeface="Symbol" panose="05050102010706020507"/>
              </a:rPr>
              <a:t>, </a:t>
            </a:r>
            <a:r>
              <a:rPr lang="en-US" altLang="zh-CN" sz="2800" b="1" i="1" dirty="0" smtClean="0">
                <a:sym typeface="Symbol" panose="05050102010706020507"/>
              </a:rPr>
              <a:t> </a:t>
            </a:r>
            <a:r>
              <a:rPr lang="zh-CN" altLang="zh-CN" sz="2800" b="1" dirty="0" smtClean="0"/>
              <a:t>确定</a:t>
            </a:r>
            <a:r>
              <a:rPr lang="zh-CN" altLang="zh-CN" sz="2800" b="1" dirty="0"/>
              <a:t>后，</a:t>
            </a:r>
            <a:r>
              <a:rPr lang="zh-CN" altLang="zh-CN" sz="2800" b="1" dirty="0" smtClean="0"/>
              <a:t>由任意</a:t>
            </a:r>
            <a:r>
              <a:rPr lang="en-US" altLang="zh-CN" sz="2800" b="1" dirty="0"/>
              <a:t>5</a:t>
            </a:r>
            <a:r>
              <a:rPr lang="zh-CN" altLang="zh-CN" sz="2800" b="1" dirty="0"/>
              <a:t>个方程</a:t>
            </a:r>
            <a:r>
              <a:rPr lang="zh-CN" altLang="zh-CN" sz="2800" b="1" dirty="0" smtClean="0"/>
              <a:t>及任意</a:t>
            </a:r>
            <a:r>
              <a:rPr lang="en-US" altLang="zh-CN" sz="2800" b="1" dirty="0"/>
              <a:t>4</a:t>
            </a:r>
            <a:r>
              <a:rPr lang="zh-CN" altLang="zh-CN" sz="2800" b="1" dirty="0"/>
              <a:t>个</a:t>
            </a:r>
            <a:r>
              <a:rPr lang="zh-CN" altLang="zh-CN" sz="2800" b="1" dirty="0" smtClean="0"/>
              <a:t>初值计算</a:t>
            </a:r>
            <a:r>
              <a:rPr lang="en-US" altLang="zh-CN" sz="2800" b="1" dirty="0" smtClean="0"/>
              <a:t>5</a:t>
            </a:r>
            <a:r>
              <a:rPr lang="zh-CN" altLang="zh-CN" sz="2800" b="1" dirty="0"/>
              <a:t>类人群的</a:t>
            </a:r>
            <a:r>
              <a:rPr lang="zh-CN" altLang="zh-CN" sz="2800" b="1" dirty="0" smtClean="0"/>
              <a:t>比例</a:t>
            </a:r>
            <a:r>
              <a:rPr lang="en-US" altLang="zh-CN" sz="2800" b="1" dirty="0" smtClean="0"/>
              <a:t> </a:t>
            </a:r>
            <a:r>
              <a:rPr lang="en-US" altLang="zh-CN" sz="2800" b="1" i="1" dirty="0" smtClean="0"/>
              <a:t>s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/>
              <a:t>c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/>
              <a:t>e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), </a:t>
            </a:r>
            <a:r>
              <a:rPr lang="en-US" altLang="zh-CN" sz="2800" b="1" i="1" dirty="0" err="1" smtClean="0"/>
              <a:t>i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</a:t>
            </a:r>
            <a:r>
              <a:rPr lang="en-US" altLang="zh-CN" sz="2800" b="1" dirty="0"/>
              <a:t>,</a:t>
            </a:r>
            <a:r>
              <a:rPr lang="en-US" altLang="zh-CN" sz="2800" b="1" i="1" dirty="0" smtClean="0"/>
              <a:t>r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).</a:t>
            </a:r>
            <a:endParaRPr lang="zh-CN" altLang="en-US" sz="2800" b="1" dirty="0"/>
          </a:p>
        </p:txBody>
      </p:sp>
      <p:sp>
        <p:nvSpPr>
          <p:cNvPr id="38" name="矩形 37"/>
          <p:cNvSpPr/>
          <p:nvPr/>
        </p:nvSpPr>
        <p:spPr>
          <a:xfrm>
            <a:off x="4239932" y="4780309"/>
            <a:ext cx="4572000" cy="15940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由</a:t>
            </a:r>
            <a:r>
              <a:rPr lang="zh-CN" altLang="zh-CN" sz="2800" b="1" dirty="0"/>
              <a:t>经验</a:t>
            </a:r>
            <a:r>
              <a:rPr lang="zh-CN" altLang="zh-CN" sz="2800" b="1" dirty="0" smtClean="0"/>
              <a:t>估计初值</a:t>
            </a:r>
            <a:r>
              <a:rPr lang="zh-CN" altLang="zh-CN" sz="2800" b="1" dirty="0"/>
              <a:t>，代入模型计算</a:t>
            </a:r>
            <a:r>
              <a:rPr lang="zh-CN" altLang="zh-CN" sz="2800" b="1" dirty="0" smtClean="0"/>
              <a:t>，根据</a:t>
            </a:r>
            <a:r>
              <a:rPr lang="zh-CN" altLang="zh-CN" sz="2800" b="1" dirty="0"/>
              <a:t>计算值与实际值的偏差调整</a:t>
            </a:r>
            <a:r>
              <a:rPr lang="zh-CN" altLang="zh-CN" sz="2800" b="1" dirty="0" smtClean="0"/>
              <a:t>估计值</a:t>
            </a:r>
            <a:r>
              <a:rPr lang="en-US" altLang="zh-CN" sz="2800" b="1" dirty="0" smtClean="0"/>
              <a:t>.</a:t>
            </a:r>
            <a:endParaRPr lang="en-US" altLang="zh-CN" sz="2800" b="1" dirty="0" smtClean="0"/>
          </a:p>
        </p:txBody>
      </p:sp>
      <p:sp>
        <p:nvSpPr>
          <p:cNvPr id="39" name="矩形 38"/>
          <p:cNvSpPr/>
          <p:nvPr/>
        </p:nvSpPr>
        <p:spPr>
          <a:xfrm>
            <a:off x="4294867" y="3739092"/>
            <a:ext cx="1620957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参数估计</a:t>
            </a:r>
            <a:endParaRPr lang="zh-CN" altLang="en-US" sz="2800" b="1" dirty="0"/>
          </a:p>
        </p:txBody>
      </p:sp>
      <p:sp>
        <p:nvSpPr>
          <p:cNvPr id="40" name="矩形 39"/>
          <p:cNvSpPr/>
          <p:nvPr/>
        </p:nvSpPr>
        <p:spPr>
          <a:xfrm>
            <a:off x="4296957" y="4262312"/>
            <a:ext cx="3493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800" b="1" dirty="0"/>
              <a:t>直接利用实际</a:t>
            </a:r>
            <a:r>
              <a:rPr lang="zh-CN" altLang="zh-CN" sz="2800" b="1" dirty="0" smtClean="0"/>
              <a:t>数据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02157" y="5156113"/>
                <a:ext cx="2660895" cy="72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𝒅𝒊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/>
                      </a:rPr>
                      <m:t>= </m:t>
                    </m:r>
                    <m:r>
                      <a:rPr lang="el-GR" altLang="zh-CN" sz="2800" b="1" i="1" smtClean="0">
                        <a:latin typeface="Cambria Math" panose="02040503050406030204"/>
                      </a:rPr>
                      <m:t>𝜺</m:t>
                    </m:r>
                    <m:r>
                      <m:rPr>
                        <m:nor/>
                      </m:rPr>
                      <a:rPr lang="en-US" altLang="zh-CN" sz="2800" b="1" i="1" smtClean="0">
                        <a:latin typeface="Cambria Math" panose="02040503050406030204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800" b="1" i="1" smtClean="0">
                        <a:latin typeface="Cambria Math" panose="02040503050406030204"/>
                      </a:rPr>
                      <m:t> </m:t>
                    </m:r>
                  </m:oMath>
                </a14:m>
                <a:r>
                  <a:rPr lang="en-US" altLang="zh-CN" sz="2800" b="1" i="1" dirty="0" smtClean="0"/>
                  <a:t>-</a:t>
                </a:r>
                <a:r>
                  <a:rPr lang="en-US" altLang="zh-CN" sz="2800" b="1" i="1" dirty="0" smtClean="0">
                    <a:sym typeface="Symbol" panose="05050102010706020507"/>
                  </a:rPr>
                  <a:t></a:t>
                </a:r>
                <a:r>
                  <a:rPr lang="en-US" altLang="zh-CN" sz="2800" b="1" i="1" dirty="0" err="1" smtClean="0"/>
                  <a:t>i</a:t>
                </a:r>
                <a:r>
                  <a:rPr lang="en-US" altLang="zh-CN" sz="2800" b="1" i="1" dirty="0" smtClean="0"/>
                  <a:t> +</a:t>
                </a:r>
                <a:r>
                  <a:rPr lang="el-GR" altLang="zh-CN" sz="2800" b="1" i="1" dirty="0" smtClean="0"/>
                  <a:t>γ</a:t>
                </a:r>
                <a:r>
                  <a:rPr lang="en-US" altLang="zh-CN" sz="2800" b="1" i="1" dirty="0" smtClean="0"/>
                  <a:t>e</a:t>
                </a:r>
                <a:endParaRPr lang="zh-CN" altLang="en-US" sz="2800" b="1" i="1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7" y="5156113"/>
                <a:ext cx="2660895" cy="721159"/>
              </a:xfrm>
              <a:prstGeom prst="rect">
                <a:avLst/>
              </a:prstGeom>
              <a:blipFill rotWithShape="1">
                <a:blip r:embed="rId3"/>
                <a:stretch>
                  <a:fillRect l="-7" t="-76" r="16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17079" y="5875221"/>
                <a:ext cx="1308408" cy="72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𝒅𝒓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/>
                      </a:rPr>
                      <m:t>=</m:t>
                    </m:r>
                  </m:oMath>
                </a14:m>
                <a:r>
                  <a:rPr lang="en-US" altLang="zh-CN" sz="2800" b="1" i="1" dirty="0" smtClean="0">
                    <a:sym typeface="Symbol" panose="05050102010706020507"/>
                  </a:rPr>
                  <a:t> </a:t>
                </a:r>
                <a:r>
                  <a:rPr lang="en-US" altLang="zh-CN" sz="2800" b="1" i="1" dirty="0" err="1" smtClean="0"/>
                  <a:t>i</a:t>
                </a:r>
                <a:endParaRPr lang="zh-CN" altLang="en-US" sz="2800" b="1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79" y="5875221"/>
                <a:ext cx="1308408" cy="721159"/>
              </a:xfrm>
              <a:prstGeom prst="rect">
                <a:avLst/>
              </a:prstGeom>
              <a:blipFill rotWithShape="1">
                <a:blip r:embed="rId4"/>
                <a:stretch>
                  <a:fillRect l="-38" t="-28" r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7079" y="4364025"/>
                <a:ext cx="3045301" cy="72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𝒅𝒆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/>
                      </a:rPr>
                      <m:t>= </m:t>
                    </m:r>
                  </m:oMath>
                </a14:m>
                <a:r>
                  <a:rPr lang="en-US" altLang="zh-CN" sz="2800" b="1" i="1" dirty="0" smtClean="0"/>
                  <a:t>-</a:t>
                </a:r>
                <a:r>
                  <a:rPr lang="en-US" altLang="zh-CN" sz="2800" b="1" dirty="0" smtClean="0"/>
                  <a:t>(</a:t>
                </a:r>
                <a:r>
                  <a:rPr lang="el-GR" altLang="zh-CN" sz="2800" b="1" i="1" dirty="0" smtClean="0">
                    <a:latin typeface="Times New Roman" panose="02020603050405020304"/>
                    <a:cs typeface="Times New Roman" panose="02020603050405020304"/>
                  </a:rPr>
                  <a:t>β</a:t>
                </a:r>
                <a:r>
                  <a:rPr lang="en-US" altLang="zh-CN" sz="2800" b="1" i="1" dirty="0" smtClean="0"/>
                  <a:t>+</a:t>
                </a:r>
                <a:r>
                  <a:rPr lang="el-GR" altLang="zh-CN" sz="2800" b="1" i="1" dirty="0" smtClean="0"/>
                  <a:t>γ</a:t>
                </a:r>
                <a:r>
                  <a:rPr lang="en-US" altLang="zh-CN" sz="2800" b="1" dirty="0" smtClean="0"/>
                  <a:t>)</a:t>
                </a:r>
                <a:r>
                  <a:rPr lang="en-US" altLang="zh-CN" sz="2800" b="1" i="1" dirty="0" smtClean="0"/>
                  <a:t>e+</a:t>
                </a:r>
                <a:r>
                  <a:rPr lang="en-US" altLang="zh-CN" sz="2800" b="1" i="1" dirty="0" smtClean="0">
                    <a:sym typeface="Symbol" panose="05050102010706020507"/>
                  </a:rPr>
                  <a:t></a:t>
                </a:r>
                <a:r>
                  <a:rPr lang="en-US" altLang="zh-CN" sz="2800" b="1" i="1" dirty="0" err="1" smtClean="0"/>
                  <a:t>cs</a:t>
                </a:r>
                <a:endParaRPr lang="zh-CN" altLang="en-US" sz="2800" b="1" i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79" y="4364025"/>
                <a:ext cx="3045301" cy="721159"/>
              </a:xfrm>
              <a:prstGeom prst="rect">
                <a:avLst/>
              </a:prstGeom>
              <a:blipFill rotWithShape="1">
                <a:blip r:embed="rId5"/>
                <a:stretch>
                  <a:fillRect l="-16" t="-42" r="1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11560" y="3643945"/>
                <a:ext cx="2886809" cy="72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𝒅𝒄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b="1" i="1" dirty="0">
                        <a:latin typeface="Cambria Math" panose="02040503050406030204" charset="0"/>
                        <a:sym typeface="Symbol" panose="05050102010706020507"/>
                      </a:rPr>
                      <m:t></m:t>
                    </m:r>
                  </m:oMath>
                </a14:m>
                <a:r>
                  <a:rPr lang="en-US" altLang="zh-CN" sz="2800" b="1" dirty="0" smtClean="0"/>
                  <a:t>(</a:t>
                </a:r>
                <a:r>
                  <a:rPr lang="en-US" altLang="zh-CN" sz="2800" b="1" dirty="0" smtClean="0">
                    <a:latin typeface="Times New Roman" panose="02020603050405020304"/>
                    <a:cs typeface="Times New Roman" panose="02020603050405020304"/>
                  </a:rPr>
                  <a:t>1</a:t>
                </a:r>
                <a:r>
                  <a:rPr lang="en-US" altLang="zh-CN" sz="2800" b="1" i="1" dirty="0" smtClean="0">
                    <a:latin typeface="Times New Roman" panose="02020603050405020304"/>
                    <a:cs typeface="Times New Roman" panose="02020603050405020304"/>
                  </a:rPr>
                  <a:t>-</a:t>
                </a:r>
                <a:r>
                  <a:rPr lang="en-US" altLang="zh-CN" sz="2800" b="1" i="1" dirty="0" smtClean="0">
                    <a:sym typeface="Symbol" panose="05050102010706020507"/>
                  </a:rPr>
                  <a:t></a:t>
                </a:r>
                <a:r>
                  <a:rPr lang="en-US" altLang="zh-CN" sz="2800" b="1" dirty="0" smtClean="0">
                    <a:sym typeface="Symbol" panose="05050102010706020507"/>
                  </a:rPr>
                  <a:t>)</a:t>
                </a:r>
                <a:r>
                  <a:rPr lang="en-US" altLang="zh-CN" sz="2800" b="1" i="1" dirty="0" err="1" smtClean="0"/>
                  <a:t>cs</a:t>
                </a:r>
                <a:r>
                  <a:rPr lang="en-US" altLang="zh-CN" sz="2800" b="1" i="1" dirty="0" smtClean="0"/>
                  <a:t>-</a:t>
                </a:r>
                <a14:m>
                  <m:oMath xmlns:m="http://schemas.openxmlformats.org/officeDocument/2006/math">
                    <m:r>
                      <a:rPr lang="el-GR" altLang="zh-CN" sz="2800" b="1" i="1">
                        <a:latin typeface="Cambria Math" panose="02040503050406030204"/>
                      </a:rPr>
                      <m:t>𝜺</m:t>
                    </m:r>
                    <m:r>
                      <m:rPr>
                        <m:nor/>
                      </m:rPr>
                      <a:rPr lang="en-US" altLang="zh-CN" sz="2800" b="1" i="1">
                        <a:latin typeface="Cambria Math" panose="02040503050406030204"/>
                      </a:rPr>
                      <m:t>c</m:t>
                    </m:r>
                  </m:oMath>
                </a14:m>
                <a:endParaRPr lang="zh-CN" altLang="en-US" sz="2800" b="1" i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43945"/>
                <a:ext cx="2886809" cy="721159"/>
              </a:xfrm>
              <a:prstGeom prst="rect">
                <a:avLst/>
              </a:prstGeom>
              <a:blipFill rotWithShape="1">
                <a:blip r:embed="rId6"/>
                <a:stretch>
                  <a:fillRect l="-2" t="-44" r="5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611560" y="2923865"/>
                <a:ext cx="2086084" cy="72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𝒅𝒔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/>
                      </a:rPr>
                      <m:t>=</m:t>
                    </m:r>
                  </m:oMath>
                </a14:m>
                <a:r>
                  <a:rPr lang="en-US" altLang="zh-CN" sz="2800" b="1" i="1" dirty="0" smtClean="0">
                    <a:latin typeface="Times New Roman" panose="02020603050405020304"/>
                    <a:cs typeface="Times New Roman" panose="02020603050405020304"/>
                  </a:rPr>
                  <a:t> </a:t>
                </a:r>
                <a:r>
                  <a:rPr lang="el-GR" altLang="zh-CN" sz="2800" b="1" i="1" dirty="0" smtClean="0">
                    <a:latin typeface="Times New Roman" panose="02020603050405020304"/>
                    <a:cs typeface="Times New Roman" panose="02020603050405020304"/>
                  </a:rPr>
                  <a:t>β</a:t>
                </a:r>
                <a:r>
                  <a:rPr lang="en-US" altLang="zh-CN" sz="2800" b="1" i="1" dirty="0" smtClean="0"/>
                  <a:t>e</a:t>
                </a:r>
                <a:r>
                  <a:rPr lang="en-US" altLang="zh-CN" sz="2800" b="1" i="1" dirty="0"/>
                  <a:t>-</a:t>
                </a:r>
                <a:r>
                  <a:rPr lang="en-US" altLang="zh-CN" sz="2800" b="1" i="1" dirty="0" smtClean="0">
                    <a:sym typeface="Symbol" panose="05050102010706020507"/>
                  </a:rPr>
                  <a:t></a:t>
                </a:r>
                <a:r>
                  <a:rPr lang="en-US" altLang="zh-CN" sz="2800" b="1" i="1" dirty="0" err="1" smtClean="0"/>
                  <a:t>cs</a:t>
                </a:r>
                <a:endParaRPr lang="zh-CN" altLang="en-US" sz="2800" b="1" i="1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3865"/>
                <a:ext cx="2086084" cy="721159"/>
              </a:xfrm>
              <a:prstGeom prst="rect">
                <a:avLst/>
              </a:prstGeom>
              <a:blipFill rotWithShape="1">
                <a:blip r:embed="rId7"/>
                <a:stretch>
                  <a:fillRect l="-3" t="-45"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31190" y="535431"/>
            <a:ext cx="1627369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建立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4428" y="620688"/>
            <a:ext cx="8117928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/>
              <a:t>三</a:t>
            </a:r>
            <a:r>
              <a:rPr lang="zh-CN" altLang="en-US" sz="2800" b="1" dirty="0" smtClean="0"/>
              <a:t>    </a:t>
            </a:r>
            <a:r>
              <a:rPr lang="zh-CN" altLang="zh-CN" sz="2800" b="1" dirty="0" smtClean="0"/>
              <a:t>引入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尚未</a:t>
            </a:r>
            <a:r>
              <a:rPr lang="zh-CN" altLang="zh-CN" sz="2800" b="1" dirty="0">
                <a:solidFill>
                  <a:srgbClr val="FF0000"/>
                </a:solidFill>
              </a:rPr>
              <a:t>隔离和已经隔离已感染者</a:t>
            </a:r>
            <a:r>
              <a:rPr lang="zh-CN" altLang="zh-CN" sz="2800" b="1" dirty="0"/>
              <a:t>的模型</a:t>
            </a:r>
            <a:endParaRPr lang="zh-CN" altLang="en-US" sz="2800" dirty="0"/>
          </a:p>
        </p:txBody>
      </p:sp>
      <p:pic>
        <p:nvPicPr>
          <p:cNvPr id="13517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06630"/>
            <a:ext cx="4893190" cy="23020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395536" y="1412776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</a:rPr>
              <a:t>t</a:t>
            </a:r>
            <a:r>
              <a:rPr lang="en-US" altLang="zh-CN" b="1" dirty="0">
                <a:solidFill>
                  <a:srgbClr val="FF0000"/>
                </a:solidFill>
              </a:rPr>
              <a:t>) </a:t>
            </a:r>
            <a:r>
              <a:rPr lang="en-US" altLang="zh-CN" b="1" dirty="0"/>
              <a:t>~ </a:t>
            </a:r>
            <a:r>
              <a:rPr lang="zh-CN" altLang="zh-CN" b="1" dirty="0"/>
              <a:t>处于</a:t>
            </a:r>
            <a:r>
              <a:rPr lang="zh-CN" altLang="zh-CN" b="1" dirty="0">
                <a:solidFill>
                  <a:srgbClr val="FF0000"/>
                </a:solidFill>
              </a:rPr>
              <a:t>潜伏期</a:t>
            </a:r>
            <a:r>
              <a:rPr lang="zh-CN" altLang="zh-CN" b="1" dirty="0"/>
              <a:t>的已感染者，有</a:t>
            </a:r>
            <a:r>
              <a:rPr lang="zh-CN" altLang="zh-CN" b="1" dirty="0">
                <a:solidFill>
                  <a:srgbClr val="FF0000"/>
                </a:solidFill>
              </a:rPr>
              <a:t>弱</a:t>
            </a:r>
            <a:r>
              <a:rPr lang="zh-CN" altLang="zh-CN" b="1" dirty="0" smtClean="0">
                <a:solidFill>
                  <a:srgbClr val="FF0000"/>
                </a:solidFill>
              </a:rPr>
              <a:t>传染</a:t>
            </a:r>
            <a:r>
              <a:rPr lang="zh-CN" altLang="zh-CN" b="1" dirty="0" smtClean="0"/>
              <a:t>性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95536" y="4522894"/>
            <a:ext cx="5500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/>
              <a:t>R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t</a:t>
            </a:r>
            <a:r>
              <a:rPr lang="en-US" altLang="zh-CN" b="1" dirty="0"/>
              <a:t>) ~ </a:t>
            </a:r>
            <a:r>
              <a:rPr lang="zh-CN" altLang="zh-CN" b="1" dirty="0"/>
              <a:t>治愈</a:t>
            </a:r>
            <a:r>
              <a:rPr lang="zh-CN" altLang="zh-CN" b="1" dirty="0" smtClean="0"/>
              <a:t>者</a:t>
            </a:r>
            <a:r>
              <a:rPr lang="zh-CN" altLang="en-US" b="1" dirty="0" smtClean="0"/>
              <a:t>，</a:t>
            </a:r>
            <a:r>
              <a:rPr lang="zh-CN" altLang="zh-CN" b="1" dirty="0" smtClean="0"/>
              <a:t>无</a:t>
            </a:r>
            <a:r>
              <a:rPr lang="zh-CN" altLang="zh-CN" b="1" dirty="0"/>
              <a:t>传染性</a:t>
            </a:r>
            <a:r>
              <a:rPr lang="en-US" altLang="zh-CN" b="1" dirty="0"/>
              <a:t>, </a:t>
            </a:r>
            <a:r>
              <a:rPr lang="zh-CN" altLang="zh-CN" b="1" dirty="0"/>
              <a:t>有</a:t>
            </a:r>
            <a:r>
              <a:rPr lang="zh-CN" altLang="zh-CN" b="1" dirty="0" smtClean="0"/>
              <a:t>免疫性</a:t>
            </a:r>
            <a:r>
              <a:rPr lang="en-US" altLang="zh-CN" b="1" dirty="0" smtClean="0"/>
              <a:t>.</a:t>
            </a:r>
            <a:endParaRPr lang="zh-CN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395536" y="2269320"/>
            <a:ext cx="3366120" cy="830997"/>
          </a:xfrm>
          <a:prstGeom prst="rect">
            <a:avLst/>
          </a:prstGeom>
          <a:solidFill>
            <a:srgbClr val="99FFCC"/>
          </a:solidFill>
        </p:spPr>
        <p:txBody>
          <a:bodyPr wrap="square">
            <a:spAutoFit/>
          </a:bodyPr>
          <a:lstStyle/>
          <a:p>
            <a:r>
              <a:rPr lang="en-US" altLang="zh-CN" b="1" i="1" dirty="0"/>
              <a:t>I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/>
              <a:t>) </a:t>
            </a:r>
            <a:r>
              <a:rPr lang="en-US" altLang="zh-CN" b="1" dirty="0" smtClean="0"/>
              <a:t>~</a:t>
            </a:r>
            <a:r>
              <a:rPr lang="zh-CN" altLang="zh-CN" b="1" dirty="0"/>
              <a:t>已</a:t>
            </a:r>
            <a:r>
              <a:rPr lang="zh-CN" altLang="zh-CN" b="1" dirty="0" smtClean="0"/>
              <a:t>发病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未</a:t>
            </a:r>
            <a:r>
              <a:rPr lang="zh-CN" altLang="zh-CN" b="1" dirty="0"/>
              <a:t>隔离的已感染者，有强</a:t>
            </a:r>
            <a:r>
              <a:rPr lang="zh-CN" altLang="zh-CN" b="1" dirty="0" smtClean="0"/>
              <a:t>传染性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60664" y="3155309"/>
            <a:ext cx="377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Q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</a:rPr>
              <a:t>t</a:t>
            </a:r>
            <a:r>
              <a:rPr lang="en-US" altLang="zh-CN" b="1" dirty="0">
                <a:solidFill>
                  <a:srgbClr val="FF0000"/>
                </a:solidFill>
              </a:rPr>
              <a:t>) </a:t>
            </a:r>
            <a:r>
              <a:rPr lang="en-US" altLang="zh-CN" b="1" dirty="0"/>
              <a:t>~ </a:t>
            </a:r>
            <a:r>
              <a:rPr lang="zh-CN" altLang="zh-CN" b="1" dirty="0"/>
              <a:t>已</a:t>
            </a:r>
            <a:r>
              <a:rPr lang="zh-CN" altLang="zh-CN" b="1" dirty="0" smtClean="0">
                <a:solidFill>
                  <a:srgbClr val="FF0000"/>
                </a:solidFill>
              </a:rPr>
              <a:t>发病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zh-CN" altLang="zh-CN" b="1" dirty="0" smtClean="0">
                <a:solidFill>
                  <a:srgbClr val="FF0000"/>
                </a:solidFill>
              </a:rPr>
              <a:t>隔离、未</a:t>
            </a:r>
            <a:r>
              <a:rPr lang="zh-CN" altLang="zh-CN" b="1" dirty="0">
                <a:solidFill>
                  <a:srgbClr val="FF0000"/>
                </a:solidFill>
              </a:rPr>
              <a:t>治疗</a:t>
            </a:r>
            <a:r>
              <a:rPr lang="zh-CN" altLang="zh-CN" b="1" dirty="0"/>
              <a:t>的已感染</a:t>
            </a:r>
            <a:r>
              <a:rPr lang="zh-CN" altLang="zh-CN" b="1" dirty="0" smtClean="0"/>
              <a:t>者</a:t>
            </a:r>
            <a:r>
              <a:rPr lang="en-US" altLang="zh-CN" b="1" dirty="0" smtClean="0"/>
              <a:t>, </a:t>
            </a:r>
            <a:r>
              <a:rPr lang="zh-CN" altLang="zh-CN" b="1" dirty="0" smtClean="0">
                <a:solidFill>
                  <a:srgbClr val="FF0000"/>
                </a:solidFill>
              </a:rPr>
              <a:t>无传染</a:t>
            </a:r>
            <a:r>
              <a:rPr lang="zh-CN" altLang="zh-CN" b="1" dirty="0" smtClean="0"/>
              <a:t>性</a:t>
            </a:r>
            <a:r>
              <a:rPr lang="en-US" altLang="zh-CN" b="1" dirty="0" smtClean="0"/>
              <a:t>.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363924" y="4028401"/>
            <a:ext cx="7913069" cy="461665"/>
          </a:xfrm>
          <a:prstGeom prst="rect">
            <a:avLst/>
          </a:prstGeom>
          <a:solidFill>
            <a:srgbClr val="99FFCC"/>
          </a:solidFill>
        </p:spPr>
        <p:txBody>
          <a:bodyPr wrap="square">
            <a:spAutoFit/>
          </a:bodyPr>
          <a:lstStyle/>
          <a:p>
            <a:r>
              <a:rPr lang="en-US" altLang="zh-CN" b="1" i="1" dirty="0"/>
              <a:t>J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/>
              <a:t>) ~ </a:t>
            </a:r>
            <a:r>
              <a:rPr lang="zh-CN" altLang="zh-CN" b="1" dirty="0"/>
              <a:t>已</a:t>
            </a:r>
            <a:r>
              <a:rPr lang="zh-CN" altLang="zh-CN" b="1" dirty="0" smtClean="0"/>
              <a:t>发病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隔离</a:t>
            </a:r>
            <a:r>
              <a:rPr lang="zh-CN" altLang="zh-CN" b="1" dirty="0"/>
              <a:t>、</a:t>
            </a:r>
            <a:r>
              <a:rPr lang="zh-CN" altLang="zh-CN" b="1" dirty="0" smtClean="0"/>
              <a:t>正治疗</a:t>
            </a:r>
            <a:r>
              <a:rPr lang="zh-CN" altLang="zh-CN" b="1" dirty="0"/>
              <a:t>的已感染</a:t>
            </a:r>
            <a:r>
              <a:rPr lang="zh-CN" altLang="zh-CN" b="1" dirty="0" smtClean="0"/>
              <a:t>者</a:t>
            </a:r>
            <a:r>
              <a:rPr lang="zh-CN" altLang="en-US" b="1" dirty="0" smtClean="0"/>
              <a:t>，</a:t>
            </a:r>
            <a:r>
              <a:rPr lang="zh-CN" altLang="zh-CN" b="1" dirty="0" smtClean="0"/>
              <a:t>无传染性</a:t>
            </a:r>
            <a:r>
              <a:rPr lang="en-US" altLang="zh-CN" b="1" dirty="0" smtClean="0"/>
              <a:t>.</a:t>
            </a:r>
            <a:endParaRPr lang="zh-CN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367836" y="5085184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ym typeface="Symbol" panose="05050102010706020507"/>
              </a:rPr>
              <a:t></a:t>
            </a:r>
            <a:r>
              <a:rPr lang="en-US" altLang="zh-CN" b="1" dirty="0"/>
              <a:t>(</a:t>
            </a:r>
            <a:r>
              <a:rPr lang="en-US" altLang="zh-CN" b="1" i="1" dirty="0"/>
              <a:t>t</a:t>
            </a:r>
            <a:r>
              <a:rPr lang="en-US" altLang="zh-CN" b="1" dirty="0"/>
              <a:t>) ~ </a:t>
            </a:r>
            <a:r>
              <a:rPr lang="zh-CN" altLang="zh-CN" b="1" dirty="0" smtClean="0"/>
              <a:t>感染率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2915816" y="5085183"/>
            <a:ext cx="480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k ~ </a:t>
            </a:r>
            <a:r>
              <a:rPr lang="en-US" altLang="zh-CN" b="1" i="1" dirty="0" smtClean="0"/>
              <a:t>E</a:t>
            </a:r>
            <a:r>
              <a:rPr lang="zh-CN" altLang="zh-CN" b="1" dirty="0" smtClean="0"/>
              <a:t>折合成</a:t>
            </a:r>
            <a:r>
              <a:rPr lang="en-US" altLang="zh-CN" b="1" i="1" dirty="0" smtClean="0"/>
              <a:t>I</a:t>
            </a:r>
            <a:r>
              <a:rPr lang="zh-CN" altLang="zh-CN" b="1" dirty="0" smtClean="0"/>
              <a:t>的分值</a:t>
            </a:r>
            <a:r>
              <a:rPr lang="en-US" altLang="zh-CN" b="1" dirty="0"/>
              <a:t>(</a:t>
            </a:r>
            <a:r>
              <a:rPr lang="zh-CN" altLang="zh-CN" b="1" dirty="0" smtClean="0"/>
              <a:t>指传染性</a:t>
            </a:r>
            <a:r>
              <a:rPr lang="en-US" altLang="zh-CN" b="1" dirty="0" smtClean="0"/>
              <a:t>).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60040" y="5618857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ym typeface="Symbol" panose="05050102010706020507"/>
              </a:rPr>
              <a:t></a:t>
            </a:r>
            <a:r>
              <a:rPr lang="en-US" altLang="zh-CN" b="1" i="1" dirty="0"/>
              <a:t>,</a:t>
            </a:r>
            <a:r>
              <a:rPr lang="en-US" altLang="zh-CN" b="1" i="1" dirty="0">
                <a:sym typeface="Symbol" panose="05050102010706020507"/>
              </a:rPr>
              <a:t></a:t>
            </a:r>
            <a:r>
              <a:rPr lang="en-US" altLang="zh-CN" b="1" i="1" dirty="0"/>
              <a:t> ~ </a:t>
            </a:r>
            <a:r>
              <a:rPr lang="en-US" altLang="zh-CN" b="1" i="1" dirty="0" smtClean="0"/>
              <a:t>E</a:t>
            </a:r>
            <a:r>
              <a:rPr lang="zh-CN" altLang="zh-CN" b="1" dirty="0" smtClean="0"/>
              <a:t>分别转入</a:t>
            </a:r>
            <a:r>
              <a:rPr lang="en-US" altLang="zh-CN" b="1" i="1" dirty="0" smtClean="0"/>
              <a:t>I</a:t>
            </a:r>
            <a:r>
              <a:rPr lang="zh-CN" altLang="zh-CN" b="1" dirty="0" smtClean="0"/>
              <a:t>和</a:t>
            </a:r>
            <a:r>
              <a:rPr lang="en-US" altLang="zh-CN" b="1" i="1" dirty="0" smtClean="0"/>
              <a:t>Q</a:t>
            </a:r>
            <a:r>
              <a:rPr lang="zh-CN" altLang="zh-CN" b="1" dirty="0" smtClean="0"/>
              <a:t>的比例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360040" y="610300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i="1" dirty="0" err="1"/>
              <a:t>θ,σ</a:t>
            </a:r>
            <a:r>
              <a:rPr lang="en-US" altLang="zh-CN" b="1" i="1" dirty="0"/>
              <a:t> ~ </a:t>
            </a:r>
            <a:r>
              <a:rPr lang="en-US" altLang="zh-CN" b="1" i="1" dirty="0" smtClean="0"/>
              <a:t>I</a:t>
            </a:r>
            <a:r>
              <a:rPr lang="zh-CN" altLang="zh-CN" b="1" dirty="0" smtClean="0"/>
              <a:t>和</a:t>
            </a:r>
            <a:r>
              <a:rPr lang="en-US" altLang="zh-CN" b="1" i="1" dirty="0" smtClean="0"/>
              <a:t>Q</a:t>
            </a:r>
            <a:r>
              <a:rPr lang="zh-CN" altLang="zh-CN" b="1" dirty="0" smtClean="0"/>
              <a:t>分别转入</a:t>
            </a:r>
            <a:r>
              <a:rPr lang="en-US" altLang="zh-CN" b="1" i="1" dirty="0" smtClean="0"/>
              <a:t>J</a:t>
            </a:r>
            <a:r>
              <a:rPr lang="zh-CN" altLang="zh-CN" b="1" dirty="0" smtClean="0"/>
              <a:t> 的比例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4496449" y="5589240"/>
            <a:ext cx="3491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γ ~ </a:t>
            </a:r>
            <a:r>
              <a:rPr lang="en-US" altLang="zh-CN" b="1" i="1" dirty="0" smtClean="0"/>
              <a:t>J</a:t>
            </a:r>
            <a:r>
              <a:rPr lang="zh-CN" altLang="zh-CN" b="1" dirty="0" smtClean="0"/>
              <a:t>治愈</a:t>
            </a:r>
            <a:r>
              <a:rPr lang="zh-CN" altLang="zh-CN" b="1" dirty="0"/>
              <a:t>的</a:t>
            </a:r>
            <a:r>
              <a:rPr lang="zh-CN" altLang="zh-CN" b="1" dirty="0" smtClean="0"/>
              <a:t>比例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4523960" y="6103006"/>
            <a:ext cx="2790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δ ~ </a:t>
            </a:r>
            <a:r>
              <a:rPr lang="en-US" altLang="zh-CN" b="1" i="1" dirty="0" smtClean="0"/>
              <a:t>I</a:t>
            </a:r>
            <a:r>
              <a:rPr lang="zh-CN" altLang="zh-CN" b="1" dirty="0" smtClean="0"/>
              <a:t>和</a:t>
            </a:r>
            <a:r>
              <a:rPr lang="en-US" altLang="zh-CN" b="1" i="1" dirty="0" smtClean="0"/>
              <a:t>J</a:t>
            </a:r>
            <a:r>
              <a:rPr lang="zh-CN" altLang="zh-CN" b="1" dirty="0" smtClean="0"/>
              <a:t> 的死亡率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68826" y="2636912"/>
          <a:ext cx="4191206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8" name="公式" r:id="rId1" imgW="2132965" imgH="406400" progId="Equation.3">
                  <p:embed/>
                </p:oleObj>
              </mc:Choice>
              <mc:Fallback>
                <p:oleObj name="公式" r:id="rId1" imgW="2132965" imgH="406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26" y="2636912"/>
                        <a:ext cx="4191206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3568" y="3429000"/>
          <a:ext cx="2769189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9" name="公式" r:id="rId3" imgW="1409065" imgH="406400" progId="Equation.3">
                  <p:embed/>
                </p:oleObj>
              </mc:Choice>
              <mc:Fallback>
                <p:oleObj name="公式" r:id="rId3" imgW="1409065" imgH="40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429000"/>
                        <a:ext cx="2769189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3568" y="4221088"/>
          <a:ext cx="205194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0" name="公式" r:id="rId5" imgW="1040765" imgH="406400" progId="Equation.3">
                  <p:embed/>
                </p:oleObj>
              </mc:Choice>
              <mc:Fallback>
                <p:oleObj name="公式" r:id="rId5" imgW="1040765" imgH="40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221088"/>
                        <a:ext cx="2051945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11560" y="5013176"/>
          <a:ext cx="359246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1" name="公式" r:id="rId7" imgW="1828800" imgH="406400" progId="Equation.3">
                  <p:embed/>
                </p:oleObj>
              </mc:Choice>
              <mc:Fallback>
                <p:oleObj name="公式" r:id="rId7" imgW="1828800" imgH="406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013176"/>
                        <a:ext cx="3592461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11560" y="5805264"/>
          <a:ext cx="1241146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2" name="公式" r:id="rId9" imgW="635000" imgH="406400" progId="Equation.3">
                  <p:embed/>
                </p:oleObj>
              </mc:Choice>
              <mc:Fallback>
                <p:oleObj name="公式" r:id="rId9" imgW="635000" imgH="406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805264"/>
                        <a:ext cx="1241146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5" y="692696"/>
            <a:ext cx="4475483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5183291" y="1196752"/>
            <a:ext cx="3781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b="1" dirty="0" smtClean="0"/>
              <a:t>潜伏期</a:t>
            </a:r>
            <a:r>
              <a:rPr lang="en-US" altLang="zh-CN" b="1" dirty="0" smtClean="0"/>
              <a:t>6</a:t>
            </a:r>
            <a:r>
              <a:rPr lang="zh-CN" altLang="zh-CN" b="1" dirty="0" smtClean="0"/>
              <a:t>天</a:t>
            </a:r>
            <a:r>
              <a:rPr lang="en-US" altLang="zh-CN" b="1" dirty="0" smtClean="0"/>
              <a:t>, </a:t>
            </a:r>
            <a:r>
              <a:rPr lang="zh-CN" altLang="zh-CN" b="1" dirty="0" smtClean="0"/>
              <a:t>后</a:t>
            </a:r>
            <a:r>
              <a:rPr lang="en-US" altLang="zh-CN" b="1" dirty="0" smtClean="0"/>
              <a:t>3</a:t>
            </a:r>
            <a:r>
              <a:rPr lang="zh-CN" altLang="zh-CN" b="1" dirty="0" smtClean="0"/>
              <a:t>天强传染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5183291" y="620688"/>
            <a:ext cx="1620957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参数估计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539552" y="1664804"/>
            <a:ext cx="1008111" cy="954107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建立 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5183290" y="2204864"/>
            <a:ext cx="3493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E</a:t>
            </a:r>
            <a:r>
              <a:rPr lang="zh-CN" altLang="zh-CN" b="1" dirty="0" smtClean="0"/>
              <a:t>转入</a:t>
            </a:r>
            <a:r>
              <a:rPr lang="en-US" altLang="zh-CN" b="1" i="1" dirty="0" smtClean="0"/>
              <a:t>I</a:t>
            </a:r>
            <a:r>
              <a:rPr lang="en-US" altLang="zh-CN" b="1" dirty="0"/>
              <a:t>,</a:t>
            </a:r>
            <a:r>
              <a:rPr lang="en-US" altLang="zh-CN" b="1" i="1" dirty="0" smtClean="0"/>
              <a:t>Q</a:t>
            </a:r>
            <a:r>
              <a:rPr lang="zh-CN" altLang="zh-CN" b="1" dirty="0" smtClean="0"/>
              <a:t>的</a:t>
            </a:r>
            <a:r>
              <a:rPr lang="zh-CN" altLang="zh-CN" b="1" dirty="0"/>
              <a:t>比例为</a:t>
            </a:r>
            <a:r>
              <a:rPr lang="en-US" altLang="zh-CN" b="1" dirty="0" smtClean="0"/>
              <a:t>2:3</a:t>
            </a:r>
            <a:endParaRPr lang="zh-CN" altLang="en-US" b="1" dirty="0"/>
          </a:p>
        </p:txBody>
      </p:sp>
      <p:sp>
        <p:nvSpPr>
          <p:cNvPr id="22" name="矩形 21"/>
          <p:cNvSpPr/>
          <p:nvPr/>
        </p:nvSpPr>
        <p:spPr>
          <a:xfrm>
            <a:off x="5203101" y="3573016"/>
            <a:ext cx="3185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I</a:t>
            </a:r>
            <a:r>
              <a:rPr lang="en-US" altLang="zh-CN" b="1" dirty="0"/>
              <a:t>,</a:t>
            </a:r>
            <a:r>
              <a:rPr lang="en-US" altLang="zh-CN" b="1" i="1" dirty="0" smtClean="0"/>
              <a:t>Q</a:t>
            </a:r>
            <a:r>
              <a:rPr lang="zh-CN" altLang="zh-CN" b="1" dirty="0"/>
              <a:t>均约</a:t>
            </a:r>
            <a:r>
              <a:rPr lang="en-US" altLang="zh-CN" b="1" dirty="0"/>
              <a:t>3</a:t>
            </a:r>
            <a:r>
              <a:rPr lang="zh-CN" altLang="zh-CN" b="1" dirty="0"/>
              <a:t>天后</a:t>
            </a:r>
            <a:r>
              <a:rPr lang="zh-CN" altLang="zh-CN" b="1" dirty="0" smtClean="0"/>
              <a:t>转入</a:t>
            </a:r>
            <a:r>
              <a:rPr lang="en-US" altLang="zh-CN" b="1" i="1" dirty="0" smtClean="0"/>
              <a:t>J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5176118" y="4653136"/>
            <a:ext cx="2385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J</a:t>
            </a:r>
            <a:r>
              <a:rPr lang="zh-CN" altLang="zh-CN" b="1" dirty="0" smtClean="0"/>
              <a:t>平均</a:t>
            </a:r>
            <a:r>
              <a:rPr lang="en-US" altLang="zh-CN" b="1" dirty="0"/>
              <a:t>3</a:t>
            </a:r>
            <a:r>
              <a:rPr lang="zh-CN" altLang="zh-CN" b="1" dirty="0"/>
              <a:t>周</a:t>
            </a:r>
            <a:r>
              <a:rPr lang="zh-CN" altLang="zh-CN" b="1" dirty="0" smtClean="0"/>
              <a:t>治愈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5203101" y="5698307"/>
            <a:ext cx="284380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b="1" dirty="0" smtClean="0"/>
              <a:t>取</a:t>
            </a:r>
            <a:r>
              <a:rPr lang="en-US" altLang="zh-CN" b="1" i="1" dirty="0" smtClean="0"/>
              <a:t>δ</a:t>
            </a:r>
            <a:r>
              <a:rPr lang="en-US" altLang="zh-CN" b="1" dirty="0" smtClean="0"/>
              <a:t>=1/21</a:t>
            </a:r>
            <a:r>
              <a:rPr lang="en-US" altLang="zh-CN" b="1" dirty="0"/>
              <a:t>⨉</a:t>
            </a:r>
            <a:r>
              <a:rPr lang="en-US" altLang="zh-CN" b="1" dirty="0" smtClean="0"/>
              <a:t>15/100</a:t>
            </a:r>
            <a:endParaRPr lang="zh-CN" altLang="en-US" b="1" dirty="0"/>
          </a:p>
        </p:txBody>
      </p:sp>
      <p:sp>
        <p:nvSpPr>
          <p:cNvPr id="27" name="矩形 26"/>
          <p:cNvSpPr/>
          <p:nvPr/>
        </p:nvSpPr>
        <p:spPr>
          <a:xfrm>
            <a:off x="5227373" y="6159972"/>
            <a:ext cx="1553630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b="1" dirty="0"/>
              <a:t>取</a:t>
            </a:r>
            <a:r>
              <a:rPr lang="en-US" altLang="zh-CN" b="1" i="1" dirty="0"/>
              <a:t>k</a:t>
            </a:r>
            <a:r>
              <a:rPr lang="en-US" altLang="zh-CN" b="1" dirty="0"/>
              <a:t>=0.1</a:t>
            </a:r>
            <a:endParaRPr lang="zh-CN" altLang="en-US" b="1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725385" y="1700808"/>
            <a:ext cx="1603880" cy="484948"/>
            <a:chOff x="5725385" y="1802433"/>
            <a:chExt cx="1603880" cy="484948"/>
          </a:xfrm>
        </p:grpSpPr>
        <p:sp>
          <p:nvSpPr>
            <p:cNvPr id="20" name="矩形 19"/>
            <p:cNvSpPr/>
            <p:nvPr/>
          </p:nvSpPr>
          <p:spPr>
            <a:xfrm>
              <a:off x="6067381" y="1802433"/>
              <a:ext cx="126188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ym typeface="Symbol" panose="05050102010706020507"/>
                </a:rPr>
                <a:t></a:t>
              </a:r>
              <a:r>
                <a:rPr lang="en-US" altLang="zh-CN" b="1" i="1" dirty="0"/>
                <a:t>+</a:t>
              </a:r>
              <a:r>
                <a:rPr lang="en-US" altLang="zh-CN" b="1" i="1" dirty="0">
                  <a:sym typeface="Symbol" panose="05050102010706020507"/>
                </a:rPr>
                <a:t></a:t>
              </a:r>
              <a:r>
                <a:rPr lang="en-US" altLang="zh-CN" b="1" dirty="0"/>
                <a:t>=1/3</a:t>
              </a:r>
              <a:endParaRPr lang="zh-CN" altLang="en-US" b="1" dirty="0"/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5725385" y="1802749"/>
              <a:ext cx="184295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24128" y="2708920"/>
            <a:ext cx="2659913" cy="830997"/>
            <a:chOff x="5724128" y="2708920"/>
            <a:chExt cx="2659913" cy="830997"/>
          </a:xfrm>
        </p:grpSpPr>
        <p:sp>
          <p:nvSpPr>
            <p:cNvPr id="21" name="矩形 20"/>
            <p:cNvSpPr/>
            <p:nvPr/>
          </p:nvSpPr>
          <p:spPr>
            <a:xfrm>
              <a:off x="6067381" y="2708920"/>
              <a:ext cx="231666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ym typeface="Symbol" panose="05050102010706020507"/>
                </a:rPr>
                <a:t></a:t>
              </a:r>
              <a:r>
                <a:rPr lang="en-US" altLang="zh-CN" b="1" dirty="0"/>
                <a:t>=1/3⨉</a:t>
              </a:r>
              <a:r>
                <a:rPr lang="en-US" altLang="zh-CN" b="1" dirty="0" smtClean="0"/>
                <a:t>2/5=2/15</a:t>
              </a:r>
              <a:endParaRPr lang="en-US" altLang="zh-CN" b="1" dirty="0" smtClean="0"/>
            </a:p>
            <a:p>
              <a:r>
                <a:rPr lang="en-US" altLang="zh-CN" b="1" i="1" dirty="0" smtClean="0">
                  <a:sym typeface="Symbol" panose="05050102010706020507"/>
                </a:rPr>
                <a:t></a:t>
              </a:r>
              <a:r>
                <a:rPr lang="en-US" altLang="zh-CN" b="1" dirty="0"/>
                <a:t>=1/3⨉3/5=3/15</a:t>
              </a:r>
              <a:endParaRPr lang="zh-CN" altLang="en-US" b="1" dirty="0"/>
            </a:p>
          </p:txBody>
        </p:sp>
        <p:sp>
          <p:nvSpPr>
            <p:cNvPr id="29" name="右箭头 28"/>
            <p:cNvSpPr/>
            <p:nvPr/>
          </p:nvSpPr>
          <p:spPr bwMode="auto">
            <a:xfrm>
              <a:off x="5724128" y="2924944"/>
              <a:ext cx="184295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54831" y="5119442"/>
            <a:ext cx="1373251" cy="522382"/>
            <a:chOff x="5754831" y="5119442"/>
            <a:chExt cx="1373251" cy="522382"/>
          </a:xfrm>
        </p:grpSpPr>
        <p:sp>
          <p:nvSpPr>
            <p:cNvPr id="25" name="矩形 24"/>
            <p:cNvSpPr/>
            <p:nvPr/>
          </p:nvSpPr>
          <p:spPr>
            <a:xfrm>
              <a:off x="6101839" y="5119442"/>
              <a:ext cx="10262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γ</a:t>
              </a:r>
              <a:r>
                <a:rPr lang="en-US" altLang="zh-CN" b="1" dirty="0"/>
                <a:t>=1/21</a:t>
              </a:r>
              <a:endParaRPr lang="zh-CN" altLang="en-US" b="1" dirty="0"/>
            </a:p>
          </p:txBody>
        </p:sp>
        <p:sp>
          <p:nvSpPr>
            <p:cNvPr id="30" name="右箭头 29"/>
            <p:cNvSpPr/>
            <p:nvPr/>
          </p:nvSpPr>
          <p:spPr bwMode="auto">
            <a:xfrm>
              <a:off x="5754831" y="5157192"/>
              <a:ext cx="184295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758969" y="4077072"/>
            <a:ext cx="1587083" cy="527089"/>
            <a:chOff x="5758969" y="4077072"/>
            <a:chExt cx="1587083" cy="527089"/>
          </a:xfrm>
        </p:grpSpPr>
        <p:sp>
          <p:nvSpPr>
            <p:cNvPr id="23" name="矩形 22"/>
            <p:cNvSpPr/>
            <p:nvPr/>
          </p:nvSpPr>
          <p:spPr>
            <a:xfrm>
              <a:off x="6084168" y="4077072"/>
              <a:ext cx="126188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θ=σ</a:t>
              </a:r>
              <a:r>
                <a:rPr lang="en-US" altLang="zh-CN" b="1" dirty="0"/>
                <a:t>=1/3</a:t>
              </a:r>
              <a:endParaRPr lang="zh-CN" altLang="en-US" b="1" dirty="0"/>
            </a:p>
          </p:txBody>
        </p:sp>
        <p:sp>
          <p:nvSpPr>
            <p:cNvPr id="31" name="右箭头 30"/>
            <p:cNvSpPr/>
            <p:nvPr/>
          </p:nvSpPr>
          <p:spPr bwMode="auto">
            <a:xfrm>
              <a:off x="5758969" y="4119529"/>
              <a:ext cx="184295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9" grpId="0"/>
      <p:bldP spid="22" grpId="0"/>
      <p:bldP spid="24" grpId="0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454224" y="2060848"/>
            <a:ext cx="6934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单位</a:t>
            </a:r>
            <a:r>
              <a:rPr lang="zh-CN" altLang="zh-CN" sz="2800" b="1" dirty="0"/>
              <a:t>时间人口</a:t>
            </a:r>
            <a:r>
              <a:rPr lang="zh-CN" altLang="zh-CN" sz="2800" b="1" dirty="0">
                <a:solidFill>
                  <a:srgbClr val="FF0000"/>
                </a:solidFill>
              </a:rPr>
              <a:t>增长率</a:t>
            </a:r>
            <a:r>
              <a:rPr lang="zh-CN" altLang="zh-CN" sz="2800" b="1" dirty="0"/>
              <a:t>为</a:t>
            </a:r>
            <a:r>
              <a:rPr lang="zh-CN" altLang="zh-CN" sz="2800" b="1" dirty="0">
                <a:solidFill>
                  <a:srgbClr val="FF0000"/>
                </a:solidFill>
              </a:rPr>
              <a:t>常数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</a:t>
            </a:r>
            <a:r>
              <a:rPr lang="en-US" altLang="zh-CN" sz="2800" b="1" i="1" dirty="0" smtClean="0"/>
              <a:t>.</a:t>
            </a:r>
            <a:endParaRPr lang="zh-CN" altLang="en-US" sz="2800" b="1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4978471" y="4832162"/>
          <a:ext cx="1868272" cy="560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4" name="Equation" r:id="rId1" imgW="838200" imgH="241300" progId="Equation.DSMT4">
                  <p:embed/>
                </p:oleObj>
              </mc:Choice>
              <mc:Fallback>
                <p:oleObj name="Equation" r:id="rId1" imgW="838200" imgH="241300" progId="Equation.DSMT4">
                  <p:embed/>
                  <p:pic>
                    <p:nvPicPr>
                      <p:cNvPr id="0" name="图片 7077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71" y="4832162"/>
                        <a:ext cx="1868272" cy="560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6851130" y="4797152"/>
          <a:ext cx="1537294" cy="57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5" name="公式" r:id="rId3" imgW="698500" imgH="241300" progId="Equation.3">
                  <p:embed/>
                </p:oleObj>
              </mc:Choice>
              <mc:Fallback>
                <p:oleObj name="公式" r:id="rId3" imgW="698500" imgH="241300" progId="Equation.3">
                  <p:embed/>
                  <p:pic>
                    <p:nvPicPr>
                      <p:cNvPr id="0" name="图片 7077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130" y="4797152"/>
                        <a:ext cx="1537294" cy="576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492696" y="5474493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→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∞,</a:t>
            </a:r>
            <a:r>
              <a:rPr lang="en-US" altLang="zh-CN" sz="2800" b="1" i="1" dirty="0" smtClean="0"/>
              <a:t> 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→∞,</a:t>
            </a:r>
            <a:r>
              <a:rPr lang="zh-CN" altLang="en-US" sz="2800" b="1" dirty="0" smtClean="0"/>
              <a:t> 按指数规律无限增长</a:t>
            </a:r>
            <a:r>
              <a:rPr lang="en-US" altLang="zh-CN" sz="2800" b="1" dirty="0" smtClean="0"/>
              <a:t>.  </a:t>
            </a:r>
            <a:endParaRPr lang="en-US" altLang="zh-CN" sz="2800" b="1" dirty="0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479923" y="4836818"/>
            <a:ext cx="3441401" cy="5334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楷体_GB2312" pitchFamily="49" charset="-122"/>
              </a:rPr>
              <a:t>与常用</a:t>
            </a:r>
            <a:r>
              <a:rPr lang="zh-CN" altLang="en-US" sz="2800" b="1" dirty="0" smtClean="0">
                <a:ea typeface="楷体_GB2312" pitchFamily="49" charset="-122"/>
              </a:rPr>
              <a:t>公式一致</a:t>
            </a:r>
            <a:r>
              <a:rPr lang="en-US" altLang="zh-CN" sz="2800" b="1" dirty="0" smtClean="0">
                <a:ea typeface="楷体_GB2312" pitchFamily="49" charset="-122"/>
              </a:rPr>
              <a:t>?</a:t>
            </a:r>
            <a:endParaRPr lang="zh-CN" altLang="en-US" sz="2800" b="1" dirty="0"/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6084888" y="5734050"/>
            <a:ext cx="1008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3" name="矩形 22"/>
          <p:cNvSpPr/>
          <p:nvPr/>
        </p:nvSpPr>
        <p:spPr>
          <a:xfrm>
            <a:off x="5495113" y="692696"/>
            <a:ext cx="3427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马尔萨斯</a:t>
            </a:r>
            <a:r>
              <a:rPr lang="en-US" altLang="zh-CN" sz="2800" b="1" dirty="0">
                <a:ea typeface="楷体_GB2312" pitchFamily="49" charset="-122"/>
              </a:rPr>
              <a:t>1798</a:t>
            </a:r>
            <a:r>
              <a:rPr lang="zh-CN" altLang="en-US" sz="2800" b="1" dirty="0">
                <a:ea typeface="楷体_GB2312" pitchFamily="49" charset="-122"/>
              </a:rPr>
              <a:t>年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提出</a:t>
            </a:r>
            <a:endParaRPr lang="zh-CN" altLang="en-US" sz="2800" dirty="0"/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7812360" y="5318550"/>
            <a:ext cx="7921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800" dirty="0">
                <a:solidFill>
                  <a:srgbClr val="FF3300"/>
                </a:solidFill>
              </a:rPr>
              <a:t>?</a:t>
            </a:r>
            <a:endParaRPr lang="en-US" altLang="zh-CN" sz="4800" dirty="0">
              <a:solidFill>
                <a:srgbClr val="FF33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3211" y="692696"/>
            <a:ext cx="4600940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 </a:t>
            </a:r>
            <a:r>
              <a:rPr lang="en-US" altLang="zh-CN" sz="2800" b="1" dirty="0"/>
              <a:t>2. </a:t>
            </a:r>
            <a:r>
              <a:rPr lang="zh-CN" altLang="zh-CN" sz="2800" b="1" dirty="0"/>
              <a:t>人口指数增长模型的建立</a:t>
            </a:r>
            <a:endParaRPr lang="zh-CN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1469804" y="1393612"/>
            <a:ext cx="6491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i="1" dirty="0" smtClean="0"/>
              <a:t>t </a:t>
            </a:r>
            <a:r>
              <a:rPr lang="zh-CN" altLang="en-US" sz="2800" b="1" dirty="0" smtClean="0"/>
              <a:t>时刻</a:t>
            </a:r>
            <a:r>
              <a:rPr lang="zh-CN" altLang="zh-CN" sz="2800" b="1" dirty="0" smtClean="0"/>
              <a:t>人口</a:t>
            </a:r>
            <a:r>
              <a:rPr lang="zh-CN" altLang="en-US" sz="2800" b="1" dirty="0" smtClean="0"/>
              <a:t>数量为</a:t>
            </a:r>
            <a:r>
              <a:rPr lang="zh-CN" altLang="zh-CN" sz="2800" b="1" dirty="0" smtClean="0"/>
              <a:t>连续</a:t>
            </a:r>
            <a:r>
              <a:rPr lang="zh-CN" altLang="zh-CN" sz="2800" b="1" dirty="0"/>
              <a:t>、可微函数</a:t>
            </a:r>
            <a:r>
              <a:rPr lang="en-US" altLang="zh-CN" sz="2800" b="1" i="1" dirty="0">
                <a:solidFill>
                  <a:srgbClr val="FF0000"/>
                </a:solidFill>
              </a:rPr>
              <a:t>x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29" name="矩形 28"/>
          <p:cNvSpPr/>
          <p:nvPr/>
        </p:nvSpPr>
        <p:spPr>
          <a:xfrm>
            <a:off x="1547664" y="3409836"/>
            <a:ext cx="4698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单位</a:t>
            </a:r>
            <a:r>
              <a:rPr lang="zh-CN" altLang="zh-CN" sz="2800" b="1" dirty="0"/>
              <a:t>时间内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/>
              <a:t>的</a:t>
            </a:r>
            <a:r>
              <a:rPr lang="zh-CN" altLang="zh-CN" sz="2800" b="1" dirty="0" smtClean="0"/>
              <a:t>增量</a:t>
            </a:r>
            <a:r>
              <a:rPr lang="zh-CN" altLang="en-US" sz="2800" b="1" dirty="0" smtClean="0"/>
              <a:t>为</a:t>
            </a:r>
            <a:r>
              <a:rPr lang="en-US" altLang="zh-CN" sz="2800" b="1" i="1" dirty="0" err="1" smtClean="0"/>
              <a:t>rx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/>
              <a:t> </a:t>
            </a:r>
            <a:endParaRPr lang="zh-CN" altLang="en-US" sz="2800" b="1" dirty="0"/>
          </a:p>
        </p:txBody>
      </p:sp>
      <p:sp>
        <p:nvSpPr>
          <p:cNvPr id="32" name="矩形 31"/>
          <p:cNvSpPr/>
          <p:nvPr/>
        </p:nvSpPr>
        <p:spPr>
          <a:xfrm>
            <a:off x="1475656" y="2708920"/>
            <a:ext cx="4403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800" b="1" dirty="0"/>
              <a:t>初始</a:t>
            </a:r>
            <a:r>
              <a:rPr lang="zh-CN" altLang="zh-CN" sz="2800" b="1" dirty="0" smtClean="0"/>
              <a:t>时刻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=0</a:t>
            </a:r>
            <a:r>
              <a:rPr lang="en-US" altLang="zh-CN" sz="2800" b="1" dirty="0"/>
              <a:t>)</a:t>
            </a:r>
            <a:r>
              <a:rPr lang="zh-CN" altLang="zh-CN" sz="2800" b="1" dirty="0" smtClean="0"/>
              <a:t>的</a:t>
            </a:r>
            <a:r>
              <a:rPr lang="zh-CN" altLang="zh-CN" sz="2800" b="1" dirty="0"/>
              <a:t>人口为</a:t>
            </a:r>
            <a:r>
              <a:rPr lang="en-US" altLang="zh-CN" sz="2800" b="1" i="1" dirty="0"/>
              <a:t>x</a:t>
            </a:r>
            <a:r>
              <a:rPr lang="en-US" altLang="zh-CN" sz="2800" b="1" baseline="-25000" dirty="0"/>
              <a:t>0</a:t>
            </a:r>
            <a:endParaRPr lang="zh-CN" altLang="en-US" sz="2800" b="1" dirty="0"/>
          </a:p>
        </p:txBody>
      </p:sp>
      <p:sp>
        <p:nvSpPr>
          <p:cNvPr id="34" name="矩形 33"/>
          <p:cNvSpPr/>
          <p:nvPr/>
        </p:nvSpPr>
        <p:spPr>
          <a:xfrm>
            <a:off x="446583" y="1393612"/>
            <a:ext cx="90601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</a:rPr>
              <a:t>假设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67544" y="3409836"/>
            <a:ext cx="902811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模型</a:t>
            </a:r>
            <a:endParaRPr lang="zh-CN" altLang="en-US" sz="2800" b="1" dirty="0"/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5134151" y="4067360"/>
            <a:ext cx="2153673" cy="648072"/>
            <a:chOff x="5134151" y="4067360"/>
            <a:chExt cx="2153673" cy="648072"/>
          </a:xfrm>
        </p:grpSpPr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5317686" y="4067360"/>
            <a:ext cx="1970138" cy="648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76" name="公式" r:id="rId5" imgW="723900" imgH="241300" progId="Equation.3">
                    <p:embed/>
                  </p:oleObj>
                </mc:Choice>
                <mc:Fallback>
                  <p:oleObj name="公式" r:id="rId5" imgW="723900" imgH="241300" progId="Equation.3">
                    <p:embed/>
                    <p:pic>
                      <p:nvPicPr>
                        <p:cNvPr id="0" name="图片 707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7686" y="4067360"/>
                          <a:ext cx="1970138" cy="64807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右箭头 37"/>
            <p:cNvSpPr/>
            <p:nvPr/>
          </p:nvSpPr>
          <p:spPr bwMode="auto">
            <a:xfrm>
              <a:off x="5134151" y="4120480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1680" y="3933056"/>
            <a:ext cx="2880320" cy="839790"/>
            <a:chOff x="1691680" y="3933056"/>
            <a:chExt cx="2880320" cy="839790"/>
          </a:xfrm>
        </p:grpSpPr>
        <p:graphicFrame>
          <p:nvGraphicFramePr>
            <p:cNvPr id="5" name="Object 11"/>
            <p:cNvGraphicFramePr>
              <a:graphicFrameLocks noChangeAspect="1"/>
            </p:cNvGraphicFramePr>
            <p:nvPr/>
          </p:nvGraphicFramePr>
          <p:xfrm>
            <a:off x="1872673" y="3933056"/>
            <a:ext cx="2699327" cy="839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77" name="Equation" r:id="rId7" imgW="1143000" imgH="393700" progId="Equation.DSMT4">
                    <p:embed/>
                  </p:oleObj>
                </mc:Choice>
                <mc:Fallback>
                  <p:oleObj name="Equation" r:id="rId7" imgW="1143000" imgH="393700" progId="Equation.DSMT4">
                    <p:embed/>
                    <p:pic>
                      <p:nvPicPr>
                        <p:cNvPr id="0" name="图片 7077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673" y="3933056"/>
                          <a:ext cx="2699327" cy="83979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右箭头 38"/>
            <p:cNvSpPr/>
            <p:nvPr/>
          </p:nvSpPr>
          <p:spPr bwMode="auto">
            <a:xfrm>
              <a:off x="1691680" y="4149080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67544" y="4833851"/>
            <a:ext cx="90601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解释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utoUpdateAnimBg="0"/>
      <p:bldP spid="9" grpId="0"/>
      <p:bldP spid="23" grpId="0"/>
      <p:bldP spid="25" grpId="0"/>
      <p:bldP spid="27" grpId="0"/>
      <p:bldP spid="29" grpId="0"/>
      <p:bldP spid="32" grpId="0"/>
      <p:bldP spid="34" grpId="0" animBg="1"/>
      <p:bldP spid="35" grpId="0" animBg="1"/>
      <p:bldP spid="4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4436" y="709115"/>
            <a:ext cx="6231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在严格控制措施</a:t>
            </a:r>
            <a:r>
              <a:rPr lang="zh-CN" altLang="zh-CN" sz="2800" b="1" dirty="0" smtClean="0"/>
              <a:t>下</a:t>
            </a:r>
            <a:r>
              <a:rPr lang="zh-CN" altLang="zh-CN" sz="2800" b="1" dirty="0"/>
              <a:t>感染率</a:t>
            </a:r>
            <a:r>
              <a:rPr lang="en-US" altLang="zh-CN" sz="2800" b="1" i="1" dirty="0" smtClean="0">
                <a:sym typeface="Symbol" panose="05050102010706020507"/>
              </a:rPr>
              <a:t></a:t>
            </a:r>
            <a:r>
              <a:rPr lang="zh-CN" altLang="zh-CN" sz="2800" b="1" dirty="0"/>
              <a:t>是</a:t>
            </a:r>
            <a:r>
              <a:rPr lang="en-US" altLang="zh-CN" sz="2800" b="1" i="1" dirty="0"/>
              <a:t>t</a:t>
            </a:r>
            <a:r>
              <a:rPr lang="zh-CN" altLang="zh-CN" sz="2800" b="1" dirty="0"/>
              <a:t>的减函数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4398942" y="5793847"/>
            <a:ext cx="4493538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实际数据与计算值相当接近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439083" y="4062862"/>
            <a:ext cx="3628861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1" dirty="0" smtClean="0"/>
              <a:t>E</a:t>
            </a:r>
            <a:r>
              <a:rPr lang="en-US" altLang="zh-CN" sz="2800" b="1" dirty="0" smtClean="0"/>
              <a:t>(0</a:t>
            </a:r>
            <a:r>
              <a:rPr lang="en-US" altLang="zh-CN" sz="2800" b="1" dirty="0"/>
              <a:t>) = 477, </a:t>
            </a:r>
            <a:r>
              <a:rPr lang="en-US" altLang="zh-CN" sz="2800" b="1" i="1" dirty="0"/>
              <a:t>I</a:t>
            </a:r>
            <a:r>
              <a:rPr lang="en-US" altLang="zh-CN" sz="2800" b="1" dirty="0"/>
              <a:t> (0) = 286,</a:t>
            </a:r>
            <a:r>
              <a:rPr lang="en-US" altLang="zh-CN" sz="2800" b="1" i="1" dirty="0"/>
              <a:t> Q</a:t>
            </a:r>
            <a:r>
              <a:rPr lang="en-US" altLang="zh-CN" sz="2800" b="1" dirty="0"/>
              <a:t>(0) = 191, </a:t>
            </a:r>
            <a:r>
              <a:rPr lang="en-US" altLang="zh-CN" sz="2800" b="1" i="1" dirty="0"/>
              <a:t>J</a:t>
            </a:r>
            <a:r>
              <a:rPr lang="en-US" altLang="zh-CN" sz="2800" b="1" dirty="0"/>
              <a:t>(0) = 848, </a:t>
            </a:r>
            <a:r>
              <a:rPr lang="en-US" altLang="zh-CN" sz="2800" b="1" i="1" dirty="0"/>
              <a:t>R</a:t>
            </a:r>
            <a:r>
              <a:rPr lang="en-US" altLang="zh-CN" sz="2800" b="1" dirty="0"/>
              <a:t>(0) = </a:t>
            </a:r>
            <a:r>
              <a:rPr lang="en-US" altLang="zh-CN" sz="2800" b="1" dirty="0" smtClean="0"/>
              <a:t>1213.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414563" y="2955274"/>
            <a:ext cx="3435652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/>
              <a:t>以</a:t>
            </a:r>
            <a:r>
              <a:rPr lang="en-US" altLang="zh-CN" sz="2800" b="1" dirty="0" smtClean="0"/>
              <a:t>2003.4.21</a:t>
            </a:r>
            <a:r>
              <a:rPr lang="zh-CN" altLang="zh-CN" sz="2800" b="1" dirty="0" smtClean="0"/>
              <a:t>各个</a:t>
            </a:r>
            <a:r>
              <a:rPr lang="zh-CN" altLang="zh-CN" sz="2800" b="1" dirty="0"/>
              <a:t>人群的数量为初始值：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407244" y="5767866"/>
            <a:ext cx="3876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将</a:t>
            </a:r>
            <a:r>
              <a:rPr lang="zh-CN" altLang="en-US" sz="2800" b="1" dirty="0" smtClean="0"/>
              <a:t>各</a:t>
            </a:r>
            <a:r>
              <a:rPr lang="zh-CN" altLang="zh-CN" sz="2800" b="1" dirty="0" smtClean="0"/>
              <a:t>参数</a:t>
            </a:r>
            <a:r>
              <a:rPr lang="zh-CN" altLang="zh-CN" sz="2800" b="1" dirty="0"/>
              <a:t>代入</a:t>
            </a:r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计算</a:t>
            </a:r>
            <a:endParaRPr lang="zh-CN" altLang="en-US" sz="2800" b="1" dirty="0"/>
          </a:p>
        </p:txBody>
      </p:sp>
      <p:sp>
        <p:nvSpPr>
          <p:cNvPr id="9" name="矩形 8"/>
          <p:cNvSpPr/>
          <p:nvPr/>
        </p:nvSpPr>
        <p:spPr>
          <a:xfrm>
            <a:off x="496747" y="692696"/>
            <a:ext cx="1620957" cy="52322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zh-CN" altLang="zh-CN" sz="2800" b="1" dirty="0"/>
              <a:t>参数估计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493198" y="2348880"/>
            <a:ext cx="1634764" cy="52322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模型</a:t>
            </a:r>
            <a:r>
              <a:rPr lang="zh-CN" altLang="en-US" sz="2800" b="1" dirty="0" smtClean="0"/>
              <a:t>求解 </a:t>
            </a:r>
            <a:endParaRPr lang="zh-CN" altLang="en-US" sz="2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4211960" y="2492896"/>
            <a:ext cx="4748287" cy="3096344"/>
            <a:chOff x="4211960" y="2981729"/>
            <a:chExt cx="4748287" cy="3096344"/>
          </a:xfrm>
        </p:grpSpPr>
        <p:pic>
          <p:nvPicPr>
            <p:cNvPr id="137218" name="图片 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2981729"/>
              <a:ext cx="4748287" cy="309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220072" y="3262921"/>
              <a:ext cx="31806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/>
                <a:t>正治疗的已感染</a:t>
              </a:r>
              <a:r>
                <a:rPr lang="zh-CN" altLang="zh-CN" b="1" dirty="0" smtClean="0"/>
                <a:t>者</a:t>
              </a:r>
              <a:r>
                <a:rPr lang="en-US" altLang="zh-CN" b="1" i="1" dirty="0"/>
                <a:t>J </a:t>
              </a:r>
              <a:r>
                <a:rPr lang="en-US" altLang="zh-CN" b="1" dirty="0" smtClean="0"/>
                <a:t>(</a:t>
              </a:r>
              <a:r>
                <a:rPr lang="en-US" altLang="zh-CN" b="1" i="1" dirty="0"/>
                <a:t>t</a:t>
              </a:r>
              <a:r>
                <a:rPr lang="en-US" altLang="zh-CN" b="1" dirty="0" smtClean="0"/>
                <a:t>)</a:t>
              </a:r>
              <a:endParaRPr lang="zh-CN" altLang="en-US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9552" y="1316940"/>
            <a:ext cx="5900819" cy="875012"/>
            <a:chOff x="539552" y="1316940"/>
            <a:chExt cx="5900819" cy="875012"/>
          </a:xfrm>
        </p:grpSpPr>
        <p:pic>
          <p:nvPicPr>
            <p:cNvPr id="137219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692" y="1316940"/>
              <a:ext cx="1880679" cy="8750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539552" y="1556792"/>
              <a:ext cx="37914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/>
                <a:t>经过多次数值计算确定</a:t>
              </a:r>
              <a:endParaRPr lang="zh-CN" altLang="en-US" sz="2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  <p:bldP spid="6" grpId="0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80645"/>
            <a:ext cx="7362825" cy="66960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260985"/>
            <a:ext cx="7067550" cy="312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086" b="29669"/>
          <a:stretch>
            <a:fillRect/>
          </a:stretch>
        </p:blipFill>
        <p:spPr>
          <a:xfrm>
            <a:off x="1097280" y="3311525"/>
            <a:ext cx="7056755" cy="31686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581150"/>
            <a:ext cx="71247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37" descr="8123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314" y="836712"/>
            <a:ext cx="636744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3. </a:t>
            </a:r>
            <a:r>
              <a:rPr lang="zh-CN" altLang="zh-CN" sz="2800" b="1" dirty="0"/>
              <a:t>指数增长模型的</a:t>
            </a:r>
            <a:r>
              <a:rPr lang="zh-CN" altLang="zh-CN" sz="2800" b="1" dirty="0" smtClean="0"/>
              <a:t>参数估计</a:t>
            </a:r>
            <a:r>
              <a:rPr lang="en-US" altLang="zh-CN" sz="2800" b="1" dirty="0" smtClean="0"/>
              <a:t> (</a:t>
            </a:r>
            <a:r>
              <a:rPr lang="zh-CN" altLang="zh-CN" sz="2800" b="1" dirty="0"/>
              <a:t>数据拟合</a:t>
            </a:r>
            <a:r>
              <a:rPr lang="en-US" altLang="zh-CN" sz="2800" b="1" dirty="0" smtClean="0"/>
              <a:t>)</a:t>
            </a:r>
            <a:r>
              <a:rPr lang="zh-CN" altLang="zh-CN" sz="2800" b="1" dirty="0" smtClean="0"/>
              <a:t> </a:t>
            </a:r>
            <a:endParaRPr lang="zh-CN" altLang="en-US" sz="2800" b="1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4943" y="2436738"/>
          <a:ext cx="1921951" cy="63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3" name="公式" r:id="rId1" imgW="723900" imgH="241300" progId="Equation.3">
                  <p:embed/>
                </p:oleObj>
              </mc:Choice>
              <mc:Fallback>
                <p:oleObj name="公式" r:id="rId1" imgW="723900" imgH="241300" progId="Equation.3">
                  <p:embed/>
                  <p:pic>
                    <p:nvPicPr>
                      <p:cNvPr id="0" name="图片 71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943" y="2436738"/>
                        <a:ext cx="1921951" cy="6322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827583" y="1484784"/>
            <a:ext cx="7128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方法一    </a:t>
            </a:r>
            <a:r>
              <a:rPr lang="zh-CN" altLang="zh-CN" sz="2800" b="1" dirty="0" smtClean="0"/>
              <a:t>直接</a:t>
            </a:r>
            <a:r>
              <a:rPr lang="zh-CN" altLang="zh-CN" sz="2800" b="1" dirty="0"/>
              <a:t>用人口</a:t>
            </a:r>
            <a:r>
              <a:rPr lang="zh-CN" altLang="zh-CN" sz="2800" b="1" dirty="0">
                <a:solidFill>
                  <a:srgbClr val="FF0000"/>
                </a:solidFill>
              </a:rPr>
              <a:t>数据</a:t>
            </a:r>
            <a:r>
              <a:rPr lang="zh-CN" altLang="zh-CN" sz="2800" b="1" dirty="0"/>
              <a:t>和</a:t>
            </a:r>
            <a:r>
              <a:rPr lang="zh-CN" altLang="zh-CN" sz="2800" b="1" dirty="0">
                <a:solidFill>
                  <a:srgbClr val="FF0000"/>
                </a:solidFill>
              </a:rPr>
              <a:t>线性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最小二乘法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422" y="3569797"/>
            <a:ext cx="6413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1790</a:t>
            </a:r>
            <a:r>
              <a:rPr lang="zh-CN" altLang="zh-CN" sz="2800" b="1" dirty="0" smtClean="0"/>
              <a:t>年</a:t>
            </a:r>
            <a:r>
              <a:rPr lang="en-US" altLang="zh-CN" sz="2800" b="1" dirty="0" smtClean="0"/>
              <a:t> 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 smtClean="0"/>
              <a:t>=0) </a:t>
            </a:r>
            <a:r>
              <a:rPr lang="zh-CN" altLang="zh-CN" sz="2800" b="1" dirty="0" smtClean="0"/>
              <a:t>至</a:t>
            </a:r>
            <a:r>
              <a:rPr lang="en-US" altLang="zh-CN" sz="2800" b="1" dirty="0"/>
              <a:t>2000</a:t>
            </a:r>
            <a:r>
              <a:rPr lang="zh-CN" altLang="zh-CN" sz="2800" b="1" dirty="0" smtClean="0"/>
              <a:t>年美国</a:t>
            </a:r>
            <a:r>
              <a:rPr lang="zh-CN" altLang="zh-CN" sz="2800" b="1" dirty="0"/>
              <a:t>人口数据</a:t>
            </a:r>
            <a:endParaRPr lang="zh-CN" altLang="en-US" sz="2800" b="1" dirty="0"/>
          </a:p>
        </p:txBody>
      </p:sp>
      <p:grpSp>
        <p:nvGrpSpPr>
          <p:cNvPr id="22" name="组合 21"/>
          <p:cNvGrpSpPr/>
          <p:nvPr/>
        </p:nvGrpSpPr>
        <p:grpSpPr>
          <a:xfrm>
            <a:off x="3203848" y="2741937"/>
            <a:ext cx="3468053" cy="543047"/>
            <a:chOff x="3203848" y="2741937"/>
            <a:chExt cx="3468053" cy="5430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3203848" y="2741937"/>
                  <a:ext cx="1656992" cy="5232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𝑦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/>
                          </a:rPr>
                          <m:t>l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𝑜𝑔</m:t>
                        </m:r>
                        <m:r>
                          <a:rPr lang="en-US" altLang="zh-CN" sz="2800" b="0" i="1">
                            <a:latin typeface="Cambria Math" panose="02040503050406030204"/>
                          </a:rPr>
                          <m:t>𝑥</m:t>
                        </m:r>
                      </m:oMath>
                    </m:oMathPara>
                  </a14:m>
                  <a:endParaRPr lang="zh-CN" altLang="en-US" sz="2800" i="1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2741937"/>
                  <a:ext cx="1656992" cy="52322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4836334" y="2761764"/>
                  <a:ext cx="1835567" cy="5232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𝑎</m:t>
                        </m:r>
                        <m:r>
                          <a:rPr lang="en-US" altLang="zh-CN" sz="2800" b="0" i="1">
                            <a:latin typeface="Cambria Math" panose="02040503050406030204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/>
                          </a:rPr>
                          <m:t>l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𝑜𝑔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latin typeface="Cambria Math" panose="02040503050406030204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>
                                <a:latin typeface="Cambria Math" panose="02040503050406030204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334" y="2761764"/>
                  <a:ext cx="1835567" cy="52322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矩形 14"/>
          <p:cNvSpPr/>
          <p:nvPr/>
        </p:nvSpPr>
        <p:spPr>
          <a:xfrm>
            <a:off x="3206759" y="4422303"/>
            <a:ext cx="3284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MATLAB</a:t>
            </a:r>
            <a:r>
              <a:rPr lang="zh-CN" altLang="zh-CN" sz="2800" b="1" dirty="0" smtClean="0"/>
              <a:t>编程</a:t>
            </a:r>
            <a:r>
              <a:rPr lang="zh-CN" altLang="en-US" sz="2800" b="1" dirty="0" smtClean="0"/>
              <a:t>计算</a:t>
            </a:r>
            <a:endParaRPr lang="zh-CN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827583" y="4422303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最小二乘法</a:t>
            </a:r>
            <a:endParaRPr lang="zh-CN" altLang="en-US" sz="2800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987824" y="2132856"/>
            <a:ext cx="3503749" cy="916680"/>
            <a:chOff x="2987824" y="2132856"/>
            <a:chExt cx="3503749" cy="9166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22784" y="2132856"/>
                  <a:ext cx="3068789" cy="5232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/>
                          </a:rPr>
                          <m:t>l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𝑜𝑔𝑥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/>
                          </a:rPr>
                          <m:t>l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𝑜𝑔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/>
                          </a:rPr>
                          <m:t>𝑟𝑡</m:t>
                        </m:r>
                      </m:oMath>
                    </m:oMathPara>
                  </a14:m>
                  <a:endParaRPr lang="zh-CN" altLang="en-US" sz="28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2784" y="2132856"/>
                  <a:ext cx="3068789" cy="52322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箭头 16"/>
            <p:cNvSpPr/>
            <p:nvPr/>
          </p:nvSpPr>
          <p:spPr bwMode="auto">
            <a:xfrm>
              <a:off x="2987824" y="2564904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61192" y="2492896"/>
            <a:ext cx="1799240" cy="523220"/>
            <a:chOff x="6661192" y="2492896"/>
            <a:chExt cx="1799240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6865957" y="2492896"/>
                  <a:ext cx="1594475" cy="52322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/>
                        </a:rPr>
                        <m:t>𝑦</m:t>
                      </m:r>
                      <m:r>
                        <a:rPr lang="en-US" altLang="zh-CN" sz="2800" b="0" i="0" smtClean="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2800" b="0" i="1">
                          <a:latin typeface="Cambria Math" panose="02040503050406030204"/>
                        </a:rPr>
                        <m:t>𝑟𝑡</m:t>
                      </m:r>
                    </m:oMath>
                  </a14:m>
                  <a:r>
                    <a:rPr lang="en-US" altLang="zh-CN" sz="2800" dirty="0" smtClean="0"/>
                    <a:t>+</a:t>
                  </a:r>
                  <a:r>
                    <a:rPr lang="en-US" altLang="zh-CN" sz="2800" i="1" dirty="0" smtClean="0"/>
                    <a:t>a</a:t>
                  </a:r>
                  <a:endParaRPr lang="zh-CN" altLang="en-US" sz="2800" i="1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957" y="2492896"/>
                  <a:ext cx="1594475" cy="52322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右箭头 17"/>
            <p:cNvSpPr/>
            <p:nvPr/>
          </p:nvSpPr>
          <p:spPr bwMode="auto">
            <a:xfrm>
              <a:off x="6661192" y="2512320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69797" y="5229200"/>
            <a:ext cx="4504825" cy="523220"/>
            <a:chOff x="1769797" y="5229200"/>
            <a:chExt cx="4504825" cy="523220"/>
          </a:xfrm>
          <a:solidFill>
            <a:srgbClr val="FFFF00"/>
          </a:solidFill>
        </p:grpSpPr>
        <p:sp>
          <p:nvSpPr>
            <p:cNvPr id="10" name="矩形 9"/>
            <p:cNvSpPr/>
            <p:nvPr/>
          </p:nvSpPr>
          <p:spPr>
            <a:xfrm>
              <a:off x="1936575" y="5229200"/>
              <a:ext cx="4338047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800" b="1" i="1" dirty="0"/>
                <a:t>r</a:t>
              </a:r>
              <a:r>
                <a:rPr lang="en-US" altLang="zh-CN" sz="2800" b="1" dirty="0"/>
                <a:t> =0.2743/10</a:t>
              </a:r>
              <a:r>
                <a:rPr lang="zh-CN" altLang="zh-CN" sz="2800" b="1" dirty="0"/>
                <a:t>年，</a:t>
              </a:r>
              <a:r>
                <a:rPr lang="en-US" altLang="zh-CN" sz="2800" b="1" i="1" dirty="0"/>
                <a:t>x</a:t>
              </a:r>
              <a:r>
                <a:rPr lang="en-US" altLang="zh-CN" sz="2800" b="1" baseline="-25000" dirty="0"/>
                <a:t>0 </a:t>
              </a:r>
              <a:r>
                <a:rPr lang="en-US" altLang="zh-CN" sz="2800" b="1" dirty="0"/>
                <a:t>=</a:t>
              </a:r>
              <a:r>
                <a:rPr lang="en-US" altLang="zh-CN" sz="2800" b="1" dirty="0" smtClean="0"/>
                <a:t>4.1884</a:t>
              </a:r>
              <a:endParaRPr lang="zh-CN" altLang="en-US" sz="2800" b="1" dirty="0"/>
            </a:p>
          </p:txBody>
        </p:sp>
        <p:sp>
          <p:nvSpPr>
            <p:cNvPr id="20" name="右箭头 19"/>
            <p:cNvSpPr/>
            <p:nvPr/>
          </p:nvSpPr>
          <p:spPr bwMode="auto">
            <a:xfrm>
              <a:off x="1769797" y="5248624"/>
              <a:ext cx="137907" cy="484632"/>
            </a:xfrm>
            <a:prstGeom prst="rightArrow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8123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0314" y="692696"/>
            <a:ext cx="636744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3. </a:t>
            </a:r>
            <a:r>
              <a:rPr lang="zh-CN" altLang="zh-CN" sz="2800" b="1" dirty="0"/>
              <a:t>指数增长模型的</a:t>
            </a:r>
            <a:r>
              <a:rPr lang="zh-CN" altLang="zh-CN" sz="2800" b="1" dirty="0" smtClean="0"/>
              <a:t>参数估计</a:t>
            </a:r>
            <a:r>
              <a:rPr lang="en-US" altLang="zh-CN" sz="2800" b="1" dirty="0" smtClean="0"/>
              <a:t> (</a:t>
            </a:r>
            <a:r>
              <a:rPr lang="zh-CN" altLang="zh-CN" sz="2800" b="1" dirty="0"/>
              <a:t>数据拟合</a:t>
            </a:r>
            <a:r>
              <a:rPr lang="en-US" altLang="zh-CN" sz="2800" b="1" dirty="0" smtClean="0"/>
              <a:t>)</a:t>
            </a:r>
            <a:r>
              <a:rPr lang="zh-CN" altLang="zh-CN" sz="2800" b="1" dirty="0" smtClean="0"/>
              <a:t> 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83568" y="139361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方法</a:t>
            </a:r>
            <a:r>
              <a:rPr lang="zh-CN" altLang="en-US" sz="2800" b="1" dirty="0">
                <a:solidFill>
                  <a:srgbClr val="FF0000"/>
                </a:solidFill>
              </a:rPr>
              <a:t>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  </a:t>
            </a:r>
            <a:r>
              <a:rPr lang="zh-CN" altLang="zh-CN" sz="2800" b="1" dirty="0" smtClean="0"/>
              <a:t>对</a:t>
            </a:r>
            <a:r>
              <a:rPr lang="zh-CN" altLang="zh-CN" sz="2800" b="1" dirty="0"/>
              <a:t>人口数据作</a:t>
            </a:r>
            <a:r>
              <a:rPr lang="zh-CN" altLang="zh-CN" sz="2800" b="1" dirty="0">
                <a:solidFill>
                  <a:srgbClr val="FF0000"/>
                </a:solidFill>
              </a:rPr>
              <a:t>数值微分</a:t>
            </a:r>
            <a:r>
              <a:rPr lang="zh-CN" altLang="zh-CN" sz="2800" b="1" dirty="0"/>
              <a:t>估计</a:t>
            </a:r>
            <a:r>
              <a:rPr lang="zh-CN" altLang="zh-CN" sz="2800" b="1" dirty="0" smtClean="0"/>
              <a:t>增长率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707558" y="2760458"/>
          <a:ext cx="4190430" cy="74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6" name="公式" r:id="rId1" imgW="2209800" imgH="393700" progId="Equation.3">
                  <p:embed/>
                </p:oleObj>
              </mc:Choice>
              <mc:Fallback>
                <p:oleObj name="公式" r:id="rId1" imgW="2209800" imgH="393700" progId="Equation.3">
                  <p:embed/>
                  <p:pic>
                    <p:nvPicPr>
                      <p:cNvPr id="0" name="图片 727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558" y="2760458"/>
                        <a:ext cx="4190430" cy="740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01161" y="3633703"/>
          <a:ext cx="5922565" cy="73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7" name="公式" r:id="rId3" imgW="3162300" imgH="393700" progId="Equation.3">
                  <p:embed/>
                </p:oleObj>
              </mc:Choice>
              <mc:Fallback>
                <p:oleObj name="公式" r:id="rId3" imgW="3162300" imgH="393700" progId="Equation.3">
                  <p:embed/>
                  <p:pic>
                    <p:nvPicPr>
                      <p:cNvPr id="0" name="图片 727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161" y="3633703"/>
                        <a:ext cx="5922565" cy="7314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67543" y="2077562"/>
            <a:ext cx="8496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设</a:t>
            </a:r>
            <a:r>
              <a:rPr lang="en-US" altLang="zh-CN" sz="2800" b="1" i="1" dirty="0" smtClean="0"/>
              <a:t>x</a:t>
            </a:r>
            <a:r>
              <a:rPr lang="en-US" altLang="zh-CN" sz="2800" b="1" dirty="0" smtClean="0"/>
              <a:t>(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 </a:t>
            </a:r>
            <a:r>
              <a:rPr lang="zh-CN" altLang="zh-CN" sz="2800" b="1" dirty="0" smtClean="0"/>
              <a:t>在</a:t>
            </a:r>
            <a:r>
              <a:rPr lang="en-US" altLang="zh-CN" sz="2800" b="1" i="1" dirty="0" smtClean="0"/>
              <a:t>t</a:t>
            </a:r>
            <a:r>
              <a:rPr lang="en-US" altLang="zh-CN" sz="2800" b="1" baseline="-25000" dirty="0" smtClean="0"/>
              <a:t>0</a:t>
            </a:r>
            <a:r>
              <a:rPr lang="en-US" altLang="zh-CN" sz="2800" b="1" dirty="0"/>
              <a:t>, </a:t>
            </a:r>
            <a:r>
              <a:rPr lang="en-US" altLang="zh-CN" sz="2800" b="1" i="1" dirty="0"/>
              <a:t>t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 …, </a:t>
            </a:r>
            <a:r>
              <a:rPr lang="en-US" altLang="zh-CN" sz="2800" b="1" i="1" dirty="0" err="1" smtClean="0"/>
              <a:t>t</a:t>
            </a:r>
            <a:r>
              <a:rPr lang="en-US" altLang="zh-CN" sz="2800" b="1" i="1" baseline="-25000" dirty="0" err="1" smtClean="0"/>
              <a:t>n</a:t>
            </a:r>
            <a:r>
              <a:rPr lang="en-US" altLang="zh-CN" sz="2800" b="1" dirty="0"/>
              <a:t>(</a:t>
            </a:r>
            <a:r>
              <a:rPr lang="zh-CN" altLang="zh-CN" sz="2800" b="1" dirty="0" smtClean="0"/>
              <a:t>等</a:t>
            </a:r>
            <a:r>
              <a:rPr lang="zh-CN" altLang="zh-CN" sz="2800" b="1" dirty="0"/>
              <a:t>间距</a:t>
            </a:r>
            <a:r>
              <a:rPr lang="zh-CN" altLang="zh-CN" b="1" dirty="0"/>
              <a:t>△</a:t>
            </a:r>
            <a:r>
              <a:rPr lang="en-US" altLang="zh-CN" sz="2800" b="1" i="1" dirty="0" smtClean="0"/>
              <a:t>t</a:t>
            </a:r>
            <a:r>
              <a:rPr lang="en-US" altLang="zh-CN" sz="2800" b="1" dirty="0"/>
              <a:t>)</a:t>
            </a:r>
            <a:r>
              <a:rPr lang="zh-CN" altLang="zh-CN" sz="2800" b="1" dirty="0" smtClean="0"/>
              <a:t>的</a:t>
            </a:r>
            <a:r>
              <a:rPr lang="zh-CN" altLang="en-US" sz="2800" b="1" dirty="0" smtClean="0"/>
              <a:t>函数</a:t>
            </a:r>
            <a:r>
              <a:rPr lang="zh-CN" altLang="zh-CN" sz="2800" b="1" dirty="0" smtClean="0"/>
              <a:t>值</a:t>
            </a:r>
            <a:r>
              <a:rPr lang="zh-CN" altLang="zh-CN" sz="2800" b="1" dirty="0"/>
              <a:t>为</a:t>
            </a:r>
            <a:r>
              <a:rPr lang="en-US" altLang="zh-CN" sz="2800" b="1" i="1" dirty="0"/>
              <a:t>x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, </a:t>
            </a:r>
            <a:r>
              <a:rPr lang="en-US" altLang="zh-CN" sz="2800" b="1" i="1" dirty="0"/>
              <a:t>x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 …, </a:t>
            </a:r>
            <a:r>
              <a:rPr lang="en-US" altLang="zh-CN" sz="2800" b="1" i="1" dirty="0" err="1" smtClean="0"/>
              <a:t>x</a:t>
            </a:r>
            <a:r>
              <a:rPr lang="en-US" altLang="zh-CN" sz="2800" b="1" i="1" baseline="-25000" dirty="0" err="1" smtClean="0"/>
              <a:t>n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6883300" y="3501008"/>
            <a:ext cx="162736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800" b="1" dirty="0" smtClean="0"/>
              <a:t>数值微分</a:t>
            </a:r>
            <a:endParaRPr lang="en-US" altLang="zh-CN" sz="2800" b="1" dirty="0" smtClean="0"/>
          </a:p>
          <a:p>
            <a:r>
              <a:rPr lang="zh-CN" altLang="zh-CN" sz="2800" b="1" dirty="0" smtClean="0"/>
              <a:t>中点</a:t>
            </a:r>
            <a:r>
              <a:rPr lang="zh-CN" altLang="zh-CN" sz="2800" b="1" dirty="0"/>
              <a:t>公式</a:t>
            </a:r>
            <a:endParaRPr lang="zh-CN" altLang="en-US" sz="2800" b="1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16015" y="5635086"/>
            <a:ext cx="2791807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800" b="1" i="1" dirty="0" smtClean="0"/>
              <a:t>x</a:t>
            </a:r>
            <a:r>
              <a:rPr lang="en-US" altLang="zh-CN" sz="2800" b="1" baseline="-25000" dirty="0" smtClean="0"/>
              <a:t>0</a:t>
            </a:r>
            <a:r>
              <a:rPr lang="en-US" altLang="zh-CN" sz="2800" b="1" dirty="0" smtClean="0"/>
              <a:t>=3.9 (</a:t>
            </a:r>
            <a:r>
              <a:rPr lang="zh-CN" altLang="zh-CN" sz="2800" b="1" dirty="0" smtClean="0"/>
              <a:t>原始数据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18" name="矩形 17"/>
          <p:cNvSpPr/>
          <p:nvPr/>
        </p:nvSpPr>
        <p:spPr>
          <a:xfrm>
            <a:off x="4067944" y="4777988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/>
              <a:t>≈ </a:t>
            </a:r>
            <a:r>
              <a:rPr lang="en-US" altLang="zh-CN" sz="2800" i="1" dirty="0" err="1" smtClean="0"/>
              <a:t>r</a:t>
            </a:r>
            <a:r>
              <a:rPr lang="en-US" altLang="zh-CN" sz="2800" i="1" baseline="-25000" dirty="0" err="1" smtClean="0"/>
              <a:t>k</a:t>
            </a:r>
            <a:r>
              <a:rPr lang="en-US" altLang="zh-CN" sz="2800" i="1" baseline="-25000" dirty="0" smtClean="0"/>
              <a:t> </a:t>
            </a:r>
            <a:endParaRPr lang="zh-CN" altLang="en-US" sz="28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267744" y="4786481"/>
            <a:ext cx="1844422" cy="514727"/>
            <a:chOff x="801161" y="4498449"/>
            <a:chExt cx="1844422" cy="51472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986399" y="4509120"/>
            <a:ext cx="1659184" cy="504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98" name="公式" r:id="rId5" imgW="749300" imgH="228600" progId="Equation.3">
                    <p:embed/>
                  </p:oleObj>
                </mc:Choice>
                <mc:Fallback>
                  <p:oleObj name="公式" r:id="rId5" imgW="749300" imgH="228600" progId="Equation.3">
                    <p:embed/>
                    <p:pic>
                      <p:nvPicPr>
                        <p:cNvPr id="0" name="图片 727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6399" y="4509120"/>
                          <a:ext cx="1659184" cy="5040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右箭头 18"/>
            <p:cNvSpPr/>
            <p:nvPr/>
          </p:nvSpPr>
          <p:spPr bwMode="auto">
            <a:xfrm>
              <a:off x="801161" y="4498449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3254" y="2838127"/>
            <a:ext cx="4052761" cy="523220"/>
            <a:chOff x="663254" y="2838127"/>
            <a:chExt cx="4052761" cy="523220"/>
          </a:xfrm>
        </p:grpSpPr>
        <p:sp>
          <p:nvSpPr>
            <p:cNvPr id="12" name="矩形 11"/>
            <p:cNvSpPr/>
            <p:nvPr/>
          </p:nvSpPr>
          <p:spPr>
            <a:xfrm>
              <a:off x="801161" y="2838127"/>
              <a:ext cx="39148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rgbClr val="000000"/>
                  </a:solidFill>
                </a:rPr>
                <a:t>x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(</a:t>
              </a:r>
              <a:r>
                <a:rPr lang="en-US" altLang="zh-CN" sz="2800" b="1" i="1" dirty="0">
                  <a:solidFill>
                    <a:srgbClr val="000000"/>
                  </a:solidFill>
                </a:rPr>
                <a:t>t</a:t>
              </a:r>
              <a:r>
                <a:rPr lang="en-US" altLang="zh-CN" sz="2800" b="1" dirty="0">
                  <a:solidFill>
                    <a:srgbClr val="000000"/>
                  </a:solidFill>
                </a:rPr>
                <a:t>)</a:t>
              </a:r>
              <a:r>
                <a:rPr lang="zh-CN" altLang="zh-CN" sz="2800" b="1" dirty="0" smtClean="0"/>
                <a:t>在各点</a:t>
              </a:r>
              <a:r>
                <a:rPr lang="zh-CN" altLang="zh-CN" sz="2800" b="1" dirty="0"/>
                <a:t>的导数近似值</a:t>
              </a:r>
              <a:endParaRPr lang="zh-CN" altLang="en-US" sz="2800" b="1" dirty="0"/>
            </a:p>
          </p:txBody>
        </p:sp>
        <p:sp>
          <p:nvSpPr>
            <p:cNvPr id="20" name="右箭头 19"/>
            <p:cNvSpPr/>
            <p:nvPr/>
          </p:nvSpPr>
          <p:spPr bwMode="auto">
            <a:xfrm>
              <a:off x="663254" y="2876715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82952" y="5615662"/>
            <a:ext cx="2551272" cy="523220"/>
            <a:chOff x="1481765" y="5373216"/>
            <a:chExt cx="2551272" cy="523220"/>
          </a:xfrm>
        </p:grpSpPr>
        <p:sp>
          <p:nvSpPr>
            <p:cNvPr id="16" name="矩形 15"/>
            <p:cNvSpPr/>
            <p:nvPr/>
          </p:nvSpPr>
          <p:spPr>
            <a:xfrm>
              <a:off x="1612181" y="5373216"/>
              <a:ext cx="2420856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i="1" dirty="0" smtClean="0"/>
                <a:t>r</a:t>
              </a:r>
              <a:r>
                <a:rPr lang="en-US" altLang="zh-CN" sz="2800" b="1" dirty="0" smtClean="0"/>
                <a:t> </a:t>
              </a:r>
              <a:r>
                <a:rPr lang="en-US" altLang="zh-CN" sz="2800" b="1" dirty="0"/>
                <a:t>=0.2052/10</a:t>
              </a:r>
              <a:r>
                <a:rPr lang="zh-CN" altLang="zh-CN" sz="2800" b="1" dirty="0"/>
                <a:t>年</a:t>
              </a:r>
              <a:endParaRPr lang="zh-CN" altLang="en-US" sz="2800" b="1" dirty="0"/>
            </a:p>
          </p:txBody>
        </p:sp>
        <p:sp>
          <p:nvSpPr>
            <p:cNvPr id="21" name="右箭头 20"/>
            <p:cNvSpPr/>
            <p:nvPr/>
          </p:nvSpPr>
          <p:spPr bwMode="auto">
            <a:xfrm>
              <a:off x="1481765" y="5392640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375643" y="4470382"/>
                <a:ext cx="2321341" cy="1100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43" y="4470382"/>
                <a:ext cx="2321341" cy="1100879"/>
              </a:xfrm>
              <a:prstGeom prst="rect">
                <a:avLst/>
              </a:prstGeom>
              <a:blipFill rotWithShape="1">
                <a:blip r:embed="rId7"/>
                <a:stretch>
                  <a:fillRect l="-16" t="-56" r="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24695" y="4744285"/>
                <a:ext cx="13476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800" i="1" smtClean="0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/>
                        </a:rPr>
                        <m:t>𝑟𝑥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95" y="4744285"/>
                <a:ext cx="1347613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35" t="-38" r="45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 animBg="1"/>
      <p:bldP spid="17" grpId="0" animBg="1"/>
      <p:bldP spid="18" grpId="0"/>
      <p:bldP spid="23" grpId="0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0"/>
            <a:ext cx="4848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23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0"/>
            <a:ext cx="4853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764704"/>
            <a:ext cx="3789820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/>
              <a:t>4. </a:t>
            </a:r>
            <a:r>
              <a:rPr lang="zh-CN" altLang="zh-CN" sz="2800" b="1" dirty="0"/>
              <a:t>改进的指数增长模型</a:t>
            </a:r>
            <a:endParaRPr lang="zh-CN" altLang="zh-CN" sz="2800" b="1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20" y="1251981"/>
            <a:ext cx="3834680" cy="28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5870" y="1412776"/>
            <a:ext cx="53042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修改</a:t>
            </a:r>
            <a:r>
              <a:rPr lang="zh-CN" altLang="zh-CN" sz="2800" b="1" dirty="0" smtClean="0"/>
              <a:t>人口增长率</a:t>
            </a:r>
            <a:r>
              <a:rPr lang="zh-CN" altLang="zh-CN" sz="2800" b="1" dirty="0"/>
              <a:t>为常数的</a:t>
            </a:r>
            <a:r>
              <a:rPr lang="zh-CN" altLang="zh-CN" sz="2800" b="1" dirty="0" smtClean="0"/>
              <a:t>假设</a:t>
            </a:r>
            <a:r>
              <a:rPr lang="en-US" altLang="zh-CN" sz="2800" b="1" dirty="0" smtClean="0"/>
              <a:t>.</a:t>
            </a:r>
            <a:endParaRPr lang="zh-CN" altLang="en-US" sz="2800" b="1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63805" y="2780928"/>
          <a:ext cx="4718729" cy="87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8" name="公式" r:id="rId2" imgW="2108200" imgH="393700" progId="Equation.3">
                  <p:embed/>
                </p:oleObj>
              </mc:Choice>
              <mc:Fallback>
                <p:oleObj name="公式" r:id="rId2" imgW="2108200" imgH="393700" progId="Equation.3">
                  <p:embed/>
                  <p:pic>
                    <p:nvPicPr>
                      <p:cNvPr id="0" name="图片 737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5" y="2780928"/>
                        <a:ext cx="4718729" cy="8754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27584" y="4725144"/>
            <a:ext cx="2730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10</a:t>
            </a:r>
            <a:r>
              <a:rPr lang="zh-CN" altLang="zh-CN" sz="2800" b="1" dirty="0"/>
              <a:t>年增长率</a:t>
            </a:r>
            <a:r>
              <a:rPr lang="zh-CN" altLang="zh-CN" sz="2800" b="1" dirty="0" smtClean="0"/>
              <a:t>数据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5260588" y="5351563"/>
            <a:ext cx="279180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i="1" dirty="0" smtClean="0"/>
              <a:t>x</a:t>
            </a:r>
            <a:r>
              <a:rPr lang="en-US" altLang="zh-CN" sz="2800" b="1" baseline="-25000" dirty="0" smtClean="0"/>
              <a:t>0</a:t>
            </a:r>
            <a:r>
              <a:rPr lang="en-US" altLang="zh-CN" sz="2800" b="1" dirty="0" smtClean="0"/>
              <a:t>=3.9 (</a:t>
            </a:r>
            <a:r>
              <a:rPr lang="zh-CN" altLang="zh-CN" sz="2800" b="1" dirty="0" smtClean="0"/>
              <a:t>原始数据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14" name="矩形 13"/>
          <p:cNvSpPr/>
          <p:nvPr/>
        </p:nvSpPr>
        <p:spPr>
          <a:xfrm>
            <a:off x="3960232" y="472514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线性</a:t>
            </a:r>
            <a:r>
              <a:rPr lang="zh-CN" altLang="zh-CN" sz="2800" b="1" dirty="0" smtClean="0"/>
              <a:t>最小二乘法</a:t>
            </a:r>
            <a:endParaRPr lang="zh-CN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5713282" y="899435"/>
            <a:ext cx="3046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7780" algn="ctr">
              <a:spcAft>
                <a:spcPts val="0"/>
              </a:spcAft>
            </a:pPr>
            <a:r>
              <a:rPr lang="zh-CN" altLang="zh-CN" b="1" dirty="0"/>
              <a:t>美国人口</a:t>
            </a:r>
            <a:r>
              <a:rPr lang="zh-CN" altLang="zh-CN" b="1" kern="100" dirty="0" smtClean="0"/>
              <a:t>增长率</a:t>
            </a:r>
            <a:r>
              <a:rPr lang="en-US" altLang="zh-CN" b="1" kern="100" dirty="0"/>
              <a:t>/10</a:t>
            </a:r>
            <a:r>
              <a:rPr lang="zh-CN" altLang="zh-CN" b="1" kern="100" dirty="0"/>
              <a:t>年</a:t>
            </a:r>
            <a:endParaRPr lang="zh-CN" altLang="zh-CN" b="1" kern="100" dirty="0">
              <a:latin typeface="Times New Roman" panose="02020603050405020304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97336" y="2066987"/>
            <a:ext cx="1858201" cy="2414420"/>
            <a:chOff x="5297336" y="2066987"/>
            <a:chExt cx="1858201" cy="2414420"/>
          </a:xfrm>
        </p:grpSpPr>
        <p:sp>
          <p:nvSpPr>
            <p:cNvPr id="17" name="矩形 16"/>
            <p:cNvSpPr/>
            <p:nvPr/>
          </p:nvSpPr>
          <p:spPr>
            <a:xfrm>
              <a:off x="5297336" y="4019742"/>
              <a:ext cx="1858201" cy="46166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1800</a:t>
              </a:r>
              <a:r>
                <a:rPr lang="zh-CN" altLang="en-US" dirty="0" smtClean="0"/>
                <a:t>年</a:t>
              </a:r>
              <a:r>
                <a:rPr lang="en-US" altLang="zh-CN" i="1" dirty="0"/>
                <a:t>r≈ </a:t>
              </a:r>
              <a:r>
                <a:rPr lang="en-US" altLang="zh-CN" dirty="0" smtClean="0"/>
                <a:t>0.3</a:t>
              </a:r>
              <a:endParaRPr lang="zh-CN" altLang="en-US" dirty="0"/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5940152" y="2066987"/>
              <a:ext cx="0" cy="195275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0" name="组合 29"/>
          <p:cNvGrpSpPr/>
          <p:nvPr/>
        </p:nvGrpSpPr>
        <p:grpSpPr>
          <a:xfrm>
            <a:off x="7236296" y="3507432"/>
            <a:ext cx="1858201" cy="959297"/>
            <a:chOff x="7236296" y="3507432"/>
            <a:chExt cx="1858201" cy="959297"/>
          </a:xfrm>
        </p:grpSpPr>
        <p:sp>
          <p:nvSpPr>
            <p:cNvPr id="20" name="矩形 19"/>
            <p:cNvSpPr/>
            <p:nvPr/>
          </p:nvSpPr>
          <p:spPr>
            <a:xfrm>
              <a:off x="7236296" y="4005064"/>
              <a:ext cx="1858201" cy="46166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2000</a:t>
              </a:r>
              <a:r>
                <a:rPr lang="zh-CN" altLang="en-US" dirty="0" smtClean="0"/>
                <a:t>年</a:t>
              </a:r>
              <a:r>
                <a:rPr lang="en-US" altLang="zh-CN" i="1" dirty="0"/>
                <a:t>r≈ </a:t>
              </a:r>
              <a:r>
                <a:rPr lang="en-US" altLang="zh-CN" dirty="0" smtClean="0"/>
                <a:t>0.1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/>
            <p:nvPr/>
          </p:nvCxnSpPr>
          <p:spPr bwMode="auto">
            <a:xfrm>
              <a:off x="8262503" y="3507432"/>
              <a:ext cx="517" cy="51231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2" name="组合 31"/>
          <p:cNvGrpSpPr/>
          <p:nvPr/>
        </p:nvGrpSpPr>
        <p:grpSpPr>
          <a:xfrm>
            <a:off x="1406702" y="3737087"/>
            <a:ext cx="3031456" cy="698443"/>
            <a:chOff x="1337749" y="3887178"/>
            <a:chExt cx="3031456" cy="698443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1475656" y="3887178"/>
            <a:ext cx="2893549" cy="698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89" name="公式" r:id="rId4" imgW="1104265" imgH="266700" progId="Equation.3">
                    <p:embed/>
                  </p:oleObj>
                </mc:Choice>
                <mc:Fallback>
                  <p:oleObj name="公式" r:id="rId4" imgW="1104265" imgH="266700" progId="Equation.3">
                    <p:embed/>
                    <p:pic>
                      <p:nvPicPr>
                        <p:cNvPr id="0" name="图片 737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656" y="3887178"/>
                          <a:ext cx="2893549" cy="69844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右箭头 25"/>
            <p:cNvSpPr/>
            <p:nvPr/>
          </p:nvSpPr>
          <p:spPr bwMode="auto">
            <a:xfrm>
              <a:off x="1337749" y="4077072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15616" y="5351563"/>
            <a:ext cx="3600400" cy="576064"/>
            <a:chOff x="1115616" y="5517232"/>
            <a:chExt cx="3600400" cy="576064"/>
          </a:xfrm>
        </p:grpSpPr>
        <p:sp>
          <p:nvSpPr>
            <p:cNvPr id="13" name="矩形 12"/>
            <p:cNvSpPr/>
            <p:nvPr/>
          </p:nvSpPr>
          <p:spPr>
            <a:xfrm>
              <a:off x="1287385" y="5517232"/>
              <a:ext cx="3428631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i="1" dirty="0"/>
                <a:t>r</a:t>
              </a:r>
              <a:r>
                <a:rPr lang="en-US" altLang="zh-CN" sz="2800" b="1" baseline="-25000" dirty="0"/>
                <a:t>0</a:t>
              </a:r>
              <a:r>
                <a:rPr lang="en-US" altLang="zh-CN" sz="2800" b="1" dirty="0"/>
                <a:t>=0.3252</a:t>
              </a:r>
              <a:r>
                <a:rPr lang="zh-CN" altLang="zh-CN" sz="2800" b="1" dirty="0"/>
                <a:t>，</a:t>
              </a:r>
              <a:r>
                <a:rPr lang="en-US" altLang="zh-CN" sz="2800" b="1" i="1" dirty="0"/>
                <a:t>r</a:t>
              </a:r>
              <a:r>
                <a:rPr lang="en-US" altLang="zh-CN" sz="2800" b="1" baseline="-25000" dirty="0"/>
                <a:t>1</a:t>
              </a:r>
              <a:r>
                <a:rPr lang="en-US" altLang="zh-CN" sz="2800" b="1" dirty="0"/>
                <a:t>=0.0114</a:t>
              </a:r>
              <a:endParaRPr lang="zh-CN" altLang="en-US" sz="2800" b="1" dirty="0"/>
            </a:p>
          </p:txBody>
        </p:sp>
        <p:sp>
          <p:nvSpPr>
            <p:cNvPr id="27" name="右箭头 26"/>
            <p:cNvSpPr/>
            <p:nvPr/>
          </p:nvSpPr>
          <p:spPr bwMode="auto">
            <a:xfrm>
              <a:off x="1115616" y="5608664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65253" y="2150469"/>
            <a:ext cx="1819778" cy="523220"/>
            <a:chOff x="3497989" y="2150469"/>
            <a:chExt cx="1819778" cy="523220"/>
          </a:xfrm>
        </p:grpSpPr>
        <p:sp>
          <p:nvSpPr>
            <p:cNvPr id="7" name="矩形 6"/>
            <p:cNvSpPr/>
            <p:nvPr/>
          </p:nvSpPr>
          <p:spPr>
            <a:xfrm>
              <a:off x="3635896" y="2150469"/>
              <a:ext cx="1681871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i="1" dirty="0"/>
                <a:t>r</a:t>
              </a:r>
              <a:r>
                <a:rPr lang="en-US" altLang="zh-CN" sz="2800" dirty="0"/>
                <a:t>(</a:t>
              </a:r>
              <a:r>
                <a:rPr lang="en-US" altLang="zh-CN" sz="2800" i="1" dirty="0"/>
                <a:t>t</a:t>
              </a:r>
              <a:r>
                <a:rPr lang="en-US" altLang="zh-CN" sz="2800" dirty="0"/>
                <a:t>)=</a:t>
              </a:r>
              <a:r>
                <a:rPr lang="en-US" altLang="zh-CN" sz="2800" i="1" dirty="0"/>
                <a:t>r</a:t>
              </a:r>
              <a:r>
                <a:rPr lang="en-US" altLang="zh-CN" sz="2800" baseline="-25000" dirty="0"/>
                <a:t>0</a:t>
              </a:r>
              <a:r>
                <a:rPr lang="en-US" altLang="zh-CN" sz="2800" dirty="0">
                  <a:sym typeface="Symbol" panose="05050102010706020507"/>
                </a:rPr>
                <a:t></a:t>
              </a:r>
              <a:r>
                <a:rPr lang="en-US" altLang="zh-CN" sz="2800" i="1" dirty="0"/>
                <a:t>r</a:t>
              </a:r>
              <a:r>
                <a:rPr lang="en-US" altLang="zh-CN" sz="2800" baseline="-25000" dirty="0"/>
                <a:t>1</a:t>
              </a:r>
              <a:r>
                <a:rPr lang="en-US" altLang="zh-CN" sz="2800" i="1" dirty="0"/>
                <a:t>t</a:t>
              </a:r>
              <a:endParaRPr lang="zh-CN" altLang="en-US" sz="2800" dirty="0"/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3497989" y="2189057"/>
              <a:ext cx="137907" cy="484632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 animBg="1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67544" y="1404919"/>
          <a:ext cx="8208912" cy="42672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12168"/>
                <a:gridCol w="1440160"/>
                <a:gridCol w="1872208"/>
                <a:gridCol w="1792344"/>
                <a:gridCol w="1592032"/>
              </a:tblGrid>
              <a:tr h="3117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实际人口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（百万）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指数增长模型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（</a:t>
                      </a: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估计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方法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一）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指数增长模型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（</a:t>
                      </a:r>
                      <a:r>
                        <a:rPr lang="zh-CN" alt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估计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方法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二）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改进的指数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增长模型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1790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6.0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1800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5.3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4.8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5.4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1810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9.1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5.9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1820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9.6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11.1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7.2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9.8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1830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12.9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13.6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8.9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13.1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1960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179.3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187.6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127.6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188.3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1970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203.2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229.6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156.7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213.4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1980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226.5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281.0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192.4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239.1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1990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248.7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343.8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236.2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264.8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2000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281.4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420.8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290.0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290.0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58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误差平方和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34742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22048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1133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755576" y="673532"/>
            <a:ext cx="7007046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5. </a:t>
            </a:r>
            <a:r>
              <a:rPr lang="zh-CN" altLang="zh-CN" sz="2800" b="1" dirty="0" smtClean="0"/>
              <a:t>美国人口</a:t>
            </a:r>
            <a:r>
              <a:rPr lang="zh-CN" altLang="en-US" sz="2800" b="1" dirty="0" smtClean="0"/>
              <a:t>用</a:t>
            </a:r>
            <a:r>
              <a:rPr lang="zh-CN" altLang="zh-CN" sz="2800" b="1" dirty="0" smtClean="0"/>
              <a:t>指数增长</a:t>
            </a:r>
            <a:r>
              <a:rPr lang="zh-CN" altLang="zh-CN" sz="2800" b="1" dirty="0"/>
              <a:t>模型</a:t>
            </a:r>
            <a:r>
              <a:rPr lang="zh-CN" altLang="zh-CN" sz="2800" b="1" dirty="0" smtClean="0"/>
              <a:t>计算</a:t>
            </a:r>
            <a:r>
              <a:rPr lang="zh-CN" altLang="en-US" sz="2800" b="1" dirty="0" smtClean="0"/>
              <a:t>结果</a:t>
            </a:r>
            <a:r>
              <a:rPr lang="zh-CN" altLang="zh-CN" sz="2800" b="1" dirty="0" smtClean="0"/>
              <a:t>的</a:t>
            </a:r>
            <a:r>
              <a:rPr lang="zh-CN" altLang="en-US" sz="2800" b="1" dirty="0" smtClean="0"/>
              <a:t>比较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67944" y="5775647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1960</a:t>
            </a:r>
            <a:r>
              <a:rPr lang="zh-CN" altLang="en-US" b="1" dirty="0" smtClean="0"/>
              <a:t>年以后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个结果明显不同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10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11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2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3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4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5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6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7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8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ags/tag9.xml><?xml version="1.0" encoding="utf-8"?>
<p:tagLst xmlns:p="http://schemas.openxmlformats.org/presentationml/2006/main">
  <p:tag name="KSO_WM_DIAGRAM_VIRTUALLY_FRAME" val="{&quot;height&quot;:404.0155118110236,&quot;left&quot;:36,&quot;top&quot;:99.6367716535433,&quot;width&quot;:642}"/>
</p:tagLst>
</file>

<file path=ppt/theme/theme1.xml><?xml version="1.0" encoding="utf-8"?>
<a:theme xmlns:a="http://schemas.openxmlformats.org/drawingml/2006/main" name="shuxuemoxing">
  <a:themeElements>
    <a:clrScheme name="shuxuemoxing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FF"/>
      </a:hlink>
      <a:folHlink>
        <a:srgbClr val="B2B2B2"/>
      </a:folHlink>
    </a:clrScheme>
    <a:fontScheme name="shuxuemoxing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shuxuemox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uxuemox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uxuemox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uxuemoxing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J:\数学模型电子教案\shuxuemoxing.pot</Template>
  <TotalTime>0</TotalTime>
  <Words>8412</Words>
  <Application>WPS 演示</Application>
  <PresentationFormat>全屏显示(4:3)</PresentationFormat>
  <Paragraphs>1708</Paragraphs>
  <Slides>75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90</vt:i4>
      </vt:variant>
      <vt:variant>
        <vt:lpstr>幻灯片标题</vt:lpstr>
      </vt:variant>
      <vt:variant>
        <vt:i4>75</vt:i4>
      </vt:variant>
    </vt:vector>
  </HeadingPairs>
  <TitlesOfParts>
    <vt:vector size="184" baseType="lpstr">
      <vt:lpstr>Arial</vt:lpstr>
      <vt:lpstr>宋体</vt:lpstr>
      <vt:lpstr>Wingdings</vt:lpstr>
      <vt:lpstr>Times New Roman</vt:lpstr>
      <vt:lpstr>隶书</vt:lpstr>
      <vt:lpstr>Times New Roman</vt:lpstr>
      <vt:lpstr>楷体_GB2312</vt:lpstr>
      <vt:lpstr>新宋体</vt:lpstr>
      <vt:lpstr>Cambria Math</vt:lpstr>
      <vt:lpstr>Symbol</vt:lpstr>
      <vt:lpstr>微软雅黑</vt:lpstr>
      <vt:lpstr>Arial Unicode MS</vt:lpstr>
      <vt:lpstr>Calibri</vt:lpstr>
      <vt:lpstr>楷体</vt:lpstr>
      <vt:lpstr>Cambria Math</vt:lpstr>
      <vt:lpstr>Symbol</vt:lpstr>
      <vt:lpstr>BatangChe</vt:lpstr>
      <vt:lpstr>Segoe Print</vt:lpstr>
      <vt:lpstr>shuxuemoxing</vt:lpstr>
      <vt:lpstr>Word.Document.8</vt:lpstr>
      <vt:lpstr>Word.Document.8</vt:lpstr>
      <vt:lpstr>MS_ClipArt_Gallery.2</vt:lpstr>
      <vt:lpstr>Equation.3</vt:lpstr>
      <vt:lpstr>Equation.3</vt:lpstr>
      <vt:lpstr>Equation.3</vt:lpstr>
      <vt:lpstr>Equation.3</vt:lpstr>
      <vt:lpstr>Equation.3</vt:lpstr>
      <vt:lpstr>MS_ClipArt_Gallery.2</vt:lpstr>
      <vt:lpstr>Equation.3</vt:lpstr>
      <vt:lpstr>Equation.3</vt:lpstr>
      <vt:lpstr>Equation.3</vt:lpstr>
      <vt:lpstr>Equation.3</vt:lpstr>
      <vt:lpstr>MS_ClipArt_Gallery.2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MS_ClipArt_Gallery.2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NGC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Jiang</dc:creator>
  <cp:lastModifiedBy>Lenovo</cp:lastModifiedBy>
  <cp:revision>288</cp:revision>
  <dcterms:created xsi:type="dcterms:W3CDTF">2000-03-03T01:25:00Z</dcterms:created>
  <dcterms:modified xsi:type="dcterms:W3CDTF">2025-07-08T06:28:54Z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957F389A80D94545A39D4232D8214FDA_12</vt:lpwstr>
  </property>
  <property fmtid="{D5CDD505-2E9C-101B-9397-08002B2CF9AE}" pid="3" name="KSOProductBuildVer">
    <vt:lpwstr>2052-11.8.2.12094</vt:lpwstr>
  </property>
</Properties>
</file>